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62" r:id="rId5"/>
    <p:sldId id="259" r:id="rId6"/>
    <p:sldId id="260" r:id="rId7"/>
    <p:sldId id="276" r:id="rId8"/>
    <p:sldId id="277" r:id="rId9"/>
    <p:sldId id="278" r:id="rId10"/>
    <p:sldId id="275" r:id="rId11"/>
    <p:sldId id="263" r:id="rId12"/>
    <p:sldId id="265" r:id="rId13"/>
    <p:sldId id="266" r:id="rId14"/>
    <p:sldId id="279" r:id="rId15"/>
    <p:sldId id="280" r:id="rId16"/>
    <p:sldId id="267" r:id="rId17"/>
    <p:sldId id="272" r:id="rId18"/>
    <p:sldId id="268" r:id="rId19"/>
    <p:sldId id="273" r:id="rId20"/>
    <p:sldId id="269" r:id="rId21"/>
    <p:sldId id="270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>
        <p:scale>
          <a:sx n="117" d="100"/>
          <a:sy n="117" d="100"/>
        </p:scale>
        <p:origin x="-26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Resource Sharing </a:t>
            </a:r>
          </a:p>
          <a:p>
            <a:pPr>
              <a:defRPr/>
            </a:pPr>
            <a:r>
              <a:rPr lang="en-US" dirty="0" smtClean="0"/>
              <a:t>Monthly Transit Activity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Transit Activity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Sheet1!$A$2:$A$28</c:f>
              <c:numCache>
                <c:formatCode>mmm\-yy</c:formatCode>
                <c:ptCount val="27"/>
                <c:pt idx="0">
                  <c:v>41287</c:v>
                </c:pt>
                <c:pt idx="1">
                  <c:v>41318</c:v>
                </c:pt>
                <c:pt idx="2">
                  <c:v>41346</c:v>
                </c:pt>
                <c:pt idx="3">
                  <c:v>41377</c:v>
                </c:pt>
                <c:pt idx="4">
                  <c:v>41407</c:v>
                </c:pt>
                <c:pt idx="5">
                  <c:v>41438</c:v>
                </c:pt>
                <c:pt idx="6">
                  <c:v>41468</c:v>
                </c:pt>
                <c:pt idx="7">
                  <c:v>41499</c:v>
                </c:pt>
                <c:pt idx="8">
                  <c:v>41530</c:v>
                </c:pt>
                <c:pt idx="9">
                  <c:v>41560</c:v>
                </c:pt>
                <c:pt idx="10">
                  <c:v>41591</c:v>
                </c:pt>
                <c:pt idx="11">
                  <c:v>41621</c:v>
                </c:pt>
                <c:pt idx="12">
                  <c:v>41653</c:v>
                </c:pt>
                <c:pt idx="13">
                  <c:v>41684</c:v>
                </c:pt>
                <c:pt idx="14">
                  <c:v>41712</c:v>
                </c:pt>
                <c:pt idx="15">
                  <c:v>41743</c:v>
                </c:pt>
                <c:pt idx="16">
                  <c:v>41773</c:v>
                </c:pt>
                <c:pt idx="17">
                  <c:v>41804</c:v>
                </c:pt>
                <c:pt idx="18">
                  <c:v>41834</c:v>
                </c:pt>
                <c:pt idx="19">
                  <c:v>41865</c:v>
                </c:pt>
                <c:pt idx="20">
                  <c:v>41896</c:v>
                </c:pt>
                <c:pt idx="21">
                  <c:v>41926</c:v>
                </c:pt>
                <c:pt idx="22">
                  <c:v>41957</c:v>
                </c:pt>
                <c:pt idx="23">
                  <c:v>41987</c:v>
                </c:pt>
                <c:pt idx="24">
                  <c:v>42019</c:v>
                </c:pt>
                <c:pt idx="25">
                  <c:v>42050</c:v>
                </c:pt>
                <c:pt idx="26">
                  <c:v>42078</c:v>
                </c:pt>
              </c:numCache>
            </c:numRef>
          </c:cat>
          <c:val>
            <c:numRef>
              <c:f>Sheet1!$B$2:$B$28</c:f>
              <c:numCache>
                <c:formatCode>#,##0</c:formatCode>
                <c:ptCount val="27"/>
                <c:pt idx="0">
                  <c:v>95276</c:v>
                </c:pt>
                <c:pt idx="1">
                  <c:v>98224</c:v>
                </c:pt>
                <c:pt idx="2">
                  <c:v>106604</c:v>
                </c:pt>
                <c:pt idx="3">
                  <c:v>108322</c:v>
                </c:pt>
                <c:pt idx="4">
                  <c:v>110284</c:v>
                </c:pt>
                <c:pt idx="5">
                  <c:v>117336</c:v>
                </c:pt>
                <c:pt idx="6">
                  <c:v>148034</c:v>
                </c:pt>
                <c:pt idx="7">
                  <c:v>143284</c:v>
                </c:pt>
                <c:pt idx="8">
                  <c:v>125736</c:v>
                </c:pt>
                <c:pt idx="9">
                  <c:v>135542</c:v>
                </c:pt>
                <c:pt idx="10">
                  <c:v>107666</c:v>
                </c:pt>
                <c:pt idx="11">
                  <c:v>161386</c:v>
                </c:pt>
                <c:pt idx="12">
                  <c:v>174128</c:v>
                </c:pt>
                <c:pt idx="13">
                  <c:v>221640</c:v>
                </c:pt>
                <c:pt idx="14">
                  <c:v>254034</c:v>
                </c:pt>
                <c:pt idx="15">
                  <c:v>244896</c:v>
                </c:pt>
                <c:pt idx="16">
                  <c:v>241978</c:v>
                </c:pt>
                <c:pt idx="17">
                  <c:v>250436</c:v>
                </c:pt>
                <c:pt idx="18">
                  <c:v>288398</c:v>
                </c:pt>
                <c:pt idx="19">
                  <c:v>273504</c:v>
                </c:pt>
                <c:pt idx="20">
                  <c:v>263540</c:v>
                </c:pt>
                <c:pt idx="21">
                  <c:v>265518</c:v>
                </c:pt>
                <c:pt idx="22">
                  <c:v>209554</c:v>
                </c:pt>
                <c:pt idx="23">
                  <c:v>230956</c:v>
                </c:pt>
                <c:pt idx="24">
                  <c:v>237858</c:v>
                </c:pt>
                <c:pt idx="25">
                  <c:v>229690</c:v>
                </c:pt>
                <c:pt idx="26">
                  <c:v>281386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58656"/>
        <c:axId val="33160192"/>
      </c:lineChart>
      <c:dateAx>
        <c:axId val="331586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33160192"/>
        <c:crosses val="autoZero"/>
        <c:auto val="1"/>
        <c:lblOffset val="100"/>
        <c:baseTimeUnit val="months"/>
      </c:dateAx>
      <c:valAx>
        <c:axId val="3316019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700" baseline="0"/>
            </a:pPr>
            <a:endParaRPr lang="en-US"/>
          </a:p>
        </c:txPr>
        <c:crossAx val="33158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Resource Sharing</a:t>
            </a:r>
            <a:r>
              <a:rPr lang="en-US" baseline="0" dirty="0" smtClean="0"/>
              <a:t> </a:t>
            </a:r>
          </a:p>
          <a:p>
            <a:pPr>
              <a:defRPr/>
            </a:pPr>
            <a:r>
              <a:rPr lang="en-US" baseline="0" dirty="0" smtClean="0"/>
              <a:t>Monthly </a:t>
            </a:r>
            <a:r>
              <a:rPr lang="en-US" dirty="0" smtClean="0"/>
              <a:t>Inter-System Transits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Transits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Sheet1!$A$2:$A$19</c:f>
              <c:numCache>
                <c:formatCode>mmm\-yy</c:formatCode>
                <c:ptCount val="18"/>
                <c:pt idx="0">
                  <c:v>41671</c:v>
                </c:pt>
                <c:pt idx="1">
                  <c:v>41699</c:v>
                </c:pt>
                <c:pt idx="2">
                  <c:v>41730</c:v>
                </c:pt>
                <c:pt idx="3">
                  <c:v>41760</c:v>
                </c:pt>
                <c:pt idx="4">
                  <c:v>41791</c:v>
                </c:pt>
                <c:pt idx="5">
                  <c:v>41821</c:v>
                </c:pt>
                <c:pt idx="6">
                  <c:v>41852</c:v>
                </c:pt>
                <c:pt idx="7">
                  <c:v>41883</c:v>
                </c:pt>
                <c:pt idx="8">
                  <c:v>41913</c:v>
                </c:pt>
                <c:pt idx="9">
                  <c:v>41944</c:v>
                </c:pt>
                <c:pt idx="10">
                  <c:v>41974</c:v>
                </c:pt>
                <c:pt idx="11">
                  <c:v>42005</c:v>
                </c:pt>
                <c:pt idx="12">
                  <c:v>42036</c:v>
                </c:pt>
                <c:pt idx="13">
                  <c:v>42064</c:v>
                </c:pt>
                <c:pt idx="14">
                  <c:v>42095</c:v>
                </c:pt>
              </c:numCache>
            </c:numRef>
          </c:cat>
          <c:val>
            <c:numRef>
              <c:f>Sheet1!$B$2:$B$19</c:f>
              <c:numCache>
                <c:formatCode>#,##0</c:formatCode>
                <c:ptCount val="18"/>
                <c:pt idx="0">
                  <c:v>2243</c:v>
                </c:pt>
                <c:pt idx="1">
                  <c:v>5264</c:v>
                </c:pt>
                <c:pt idx="2">
                  <c:v>6881</c:v>
                </c:pt>
                <c:pt idx="3">
                  <c:v>6108</c:v>
                </c:pt>
                <c:pt idx="4">
                  <c:v>6280</c:v>
                </c:pt>
                <c:pt idx="5">
                  <c:v>7877</c:v>
                </c:pt>
                <c:pt idx="6">
                  <c:v>7010</c:v>
                </c:pt>
                <c:pt idx="7">
                  <c:v>7715</c:v>
                </c:pt>
                <c:pt idx="8">
                  <c:v>7139</c:v>
                </c:pt>
                <c:pt idx="9">
                  <c:v>5522</c:v>
                </c:pt>
                <c:pt idx="10">
                  <c:v>6056</c:v>
                </c:pt>
                <c:pt idx="11">
                  <c:v>6871</c:v>
                </c:pt>
                <c:pt idx="12">
                  <c:v>7314</c:v>
                </c:pt>
                <c:pt idx="13">
                  <c:v>11139</c:v>
                </c:pt>
                <c:pt idx="14">
                  <c:v>12814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727232"/>
        <c:axId val="35728768"/>
      </c:lineChart>
      <c:dateAx>
        <c:axId val="357272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35728768"/>
        <c:crosses val="autoZero"/>
        <c:auto val="1"/>
        <c:lblOffset val="100"/>
        <c:baseTimeUnit val="months"/>
      </c:dateAx>
      <c:valAx>
        <c:axId val="357287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5727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DC64A-17EA-42D9-8988-773F214347F1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88B2B-0A16-4A8A-BF29-D877E3B22B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17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04793-63C2-4A24-9A98-3545FF0D8091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DC571-E85B-4A54-8766-69303923F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C571-E85B-4A54-8766-69303923FF7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C571-E85B-4A54-8766-69303923FF7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C571-E85B-4A54-8766-69303923FF7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C571-E85B-4A54-8766-69303923FF7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2D1D-16EE-4DAD-9F0B-83DED91DD21B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890A6F0-FDF6-40D3-80D9-85FC515A1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2D1D-16EE-4DAD-9F0B-83DED91DD21B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A6F0-FDF6-40D3-80D9-85FC515A1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2D1D-16EE-4DAD-9F0B-83DED91DD21B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A6F0-FDF6-40D3-80D9-85FC515A1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2D1D-16EE-4DAD-9F0B-83DED91DD21B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A6F0-FDF6-40D3-80D9-85FC515A1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2D1D-16EE-4DAD-9F0B-83DED91DD21B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90A6F0-FDF6-40D3-80D9-85FC515A1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2D1D-16EE-4DAD-9F0B-83DED91DD21B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A6F0-FDF6-40D3-80D9-85FC515A1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2D1D-16EE-4DAD-9F0B-83DED91DD21B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A6F0-FDF6-40D3-80D9-85FC515A1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2D1D-16EE-4DAD-9F0B-83DED91DD21B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A6F0-FDF6-40D3-80D9-85FC515A1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2D1D-16EE-4DAD-9F0B-83DED91DD21B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A6F0-FDF6-40D3-80D9-85FC515A1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2D1D-16EE-4DAD-9F0B-83DED91DD21B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0A6F0-FDF6-40D3-80D9-85FC515A1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A2D1D-16EE-4DAD-9F0B-83DED91DD21B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90A6F0-FDF6-40D3-80D9-85FC515A11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9A2D1D-16EE-4DAD-9F0B-83DED91DD21B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890A6F0-FDF6-40D3-80D9-85FC515A1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furrjt@forsyth.cc" TargetMode="External"/><Relationship Id="rId2" Type="http://schemas.openxmlformats.org/officeDocument/2006/relationships/hyperlink" Target="mailto:daleji@forsyth.c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Evergreen International Conference</a:t>
            </a:r>
          </a:p>
          <a:p>
            <a:r>
              <a:rPr lang="en-US" dirty="0" smtClean="0"/>
              <a:t>Hood River, OR</a:t>
            </a:r>
          </a:p>
          <a:p>
            <a:r>
              <a:rPr lang="en-US" dirty="0" smtClean="0"/>
              <a:t>May 2015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Prepare to Share</a:t>
            </a:r>
            <a:br>
              <a:rPr lang="en-US" dirty="0" smtClean="0"/>
            </a:br>
            <a:r>
              <a:rPr lang="en-US" sz="3200" dirty="0" smtClean="0"/>
              <a:t>Resource Sharing in a Library Consortium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Workflow</a:t>
            </a:r>
            <a:br>
              <a:rPr lang="en-US" dirty="0" smtClean="0"/>
            </a:br>
            <a:r>
              <a:rPr lang="en-US" dirty="0" smtClean="0"/>
              <a:t>Forsyth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676400"/>
            <a:ext cx="6858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Forsyth County joined NC Cardinal Feb 2014</a:t>
            </a:r>
          </a:p>
          <a:p>
            <a:pPr>
              <a:buNone/>
            </a:pPr>
            <a:r>
              <a:rPr lang="en-US" dirty="0" smtClean="0"/>
              <a:t>Library Structure: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9 Branches + 3 Outreach Divisions</a:t>
            </a:r>
          </a:p>
          <a:p>
            <a:pPr>
              <a:spcBef>
                <a:spcPts val="1800"/>
              </a:spcBef>
              <a:buNone/>
            </a:pPr>
            <a:r>
              <a:rPr lang="en-US" dirty="0" smtClean="0"/>
              <a:t>Size: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350,000 County Population </a:t>
            </a:r>
            <a:r>
              <a:rPr lang="en-US" sz="1200" dirty="0" smtClean="0"/>
              <a:t>(2010 Census)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165,000 Registered Patrons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750,000 Library Items </a:t>
            </a:r>
            <a:r>
              <a:rPr lang="en-US" sz="1200" dirty="0" smtClean="0"/>
              <a:t>(one of the largest collections in NC Cardinal)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6,700 Monthly Average of inter-library transits in 2014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9,500 Monthly Average of inter-library transits in 2015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Workflow – Forsyth Numbers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"/>
          </p:nvPr>
        </p:nvGraphicFramePr>
        <p:xfrm>
          <a:off x="685800" y="1295400"/>
          <a:ext cx="6324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714999" y="5486400"/>
          <a:ext cx="2667001" cy="104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1"/>
                <a:gridCol w="10668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Borrowed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Loaned</a:t>
                      </a:r>
                      <a:endParaRPr lang="en-US" sz="1600" dirty="0"/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2014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67%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33%</a:t>
                      </a:r>
                      <a:endParaRPr lang="en-US" sz="1600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79%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21%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05200" y="3301425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/>
              <a:t>2014 </a:t>
            </a:r>
            <a:r>
              <a:rPr lang="en-US" sz="1600" u="sng" dirty="0" err="1" smtClean="0"/>
              <a:t>Avg</a:t>
            </a:r>
            <a:endParaRPr lang="en-US" sz="1600" u="sng" dirty="0" smtClean="0"/>
          </a:p>
          <a:p>
            <a:pPr algn="ctr"/>
            <a:r>
              <a:rPr lang="en-US" sz="1600" dirty="0" smtClean="0"/>
              <a:t>  6,700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257800" y="25146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/>
              <a:t>2015 </a:t>
            </a:r>
            <a:r>
              <a:rPr lang="en-US" sz="1600" u="sng" dirty="0" err="1" smtClean="0"/>
              <a:t>Avg</a:t>
            </a:r>
            <a:endParaRPr lang="en-US" sz="1600" u="sng" dirty="0" smtClean="0"/>
          </a:p>
          <a:p>
            <a:pPr algn="ctr"/>
            <a:r>
              <a:rPr lang="en-US" sz="1600" dirty="0" smtClean="0"/>
              <a:t>  9,500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447800" y="5486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April 2015 largest month to date:  12,814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Workflow</a:t>
            </a:r>
            <a:br>
              <a:rPr lang="en-US" dirty="0" smtClean="0"/>
            </a:br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Across NC Cardinal existing staff take on additional responsibilities (few dedicated staffers)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Forsyth County began with 2 people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Initially, completely underestimated effort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Responsibility remains with Technical Services Department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Current department of 7 regular staff + Courier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Keys to Success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Be Prepared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Be Consistent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Be Adaptable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Workflow</a:t>
            </a:r>
            <a:br>
              <a:rPr lang="en-US" dirty="0" smtClean="0"/>
            </a:br>
            <a:r>
              <a:rPr lang="en-US" dirty="0" smtClean="0"/>
              <a:t>Forsyth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3810000" cy="3962400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u="sng" dirty="0" smtClean="0"/>
              <a:t>Receiving</a:t>
            </a:r>
          </a:p>
          <a:p>
            <a:r>
              <a:rPr lang="en-US" sz="2800" dirty="0" smtClean="0"/>
              <a:t>Daily – 1 person</a:t>
            </a:r>
          </a:p>
          <a:p>
            <a:r>
              <a:rPr lang="en-US" sz="2800" dirty="0" smtClean="0"/>
              <a:t>300 items per day average</a:t>
            </a:r>
          </a:p>
          <a:p>
            <a:r>
              <a:rPr lang="en-US" sz="2800" dirty="0" smtClean="0"/>
              <a:t>Logging</a:t>
            </a:r>
          </a:p>
          <a:p>
            <a:r>
              <a:rPr lang="en-US" sz="2800" dirty="0" smtClean="0"/>
              <a:t>Sorting by Branch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1752600"/>
            <a:ext cx="3810000" cy="4495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Shipping</a:t>
            </a:r>
          </a:p>
          <a:p>
            <a:pPr marL="274320" marR="0" lvl="0" indent="-274320" defTabSz="914400" fontAlgn="auto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800" dirty="0" smtClean="0"/>
              <a:t>Frequency</a:t>
            </a:r>
          </a:p>
          <a:p>
            <a:pPr marL="800100" lvl="1" indent="-342900"/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least once per week</a:t>
            </a:r>
          </a:p>
          <a:p>
            <a:pPr marL="800100" lvl="1" indent="-342900"/>
            <a:r>
              <a:rPr lang="en-US" sz="2000" dirty="0" smtClean="0"/>
              <a:t>Some ship daily</a:t>
            </a:r>
          </a:p>
          <a:p>
            <a:pPr marL="800100" lvl="1" indent="-342900"/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Forsyth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ships 3 x week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US" sz="2800" dirty="0" smtClean="0"/>
              <a:t>Cost-Effectiveness</a:t>
            </a:r>
          </a:p>
          <a:p>
            <a:pPr marL="800100" lvl="1" indent="-342900"/>
            <a:r>
              <a:rPr lang="en-US" sz="2000" noProof="0" dirty="0" smtClean="0"/>
              <a:t>Box Size &amp; Weight</a:t>
            </a:r>
          </a:p>
          <a:p>
            <a:pPr marL="274320" marR="0" lvl="0" indent="-274320" fontAlgn="auto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800" dirty="0" smtClean="0"/>
              <a:t>Logging/Packing</a:t>
            </a:r>
          </a:p>
          <a:p>
            <a:pPr marL="800100" lvl="1" indent="-342900"/>
            <a:r>
              <a:rPr lang="en-US" sz="2000" dirty="0" smtClean="0"/>
              <a:t>4,700 items per month average</a:t>
            </a:r>
          </a:p>
          <a:p>
            <a:pPr marL="800100" lvl="1" indent="-342900"/>
            <a:r>
              <a:rPr lang="en-US" sz="2000" dirty="0" smtClean="0"/>
              <a:t>Teams of 2</a:t>
            </a:r>
          </a:p>
          <a:p>
            <a:pPr marL="800100" lvl="1" indent="-342900"/>
            <a:r>
              <a:rPr lang="en-US" sz="2000" dirty="0" smtClean="0"/>
              <a:t>Digital Postal Scale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guyintrans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8682" y="4540492"/>
            <a:ext cx="1860318" cy="1936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Tracking</a:t>
            </a:r>
            <a:br>
              <a:rPr lang="en-US" dirty="0" smtClean="0"/>
            </a:br>
            <a:r>
              <a:rPr lang="en-US" dirty="0" smtClean="0"/>
              <a:t>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Where’s my book?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Use Evergreen to track item status changes from “Available” to “In Transit”  to “On Holds Shelf”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 Need supplemental data for physical movement of an item in between status changes (when item was actually boxed and shipped)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Quality control and issue resolution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Why it matters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Box breaks in transit – UPS repackages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UPS maintains shipping history of box – not items within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In-depth investigation of patron issues (track when item shipped originally and when/if it was returned)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Tracking</a:t>
            </a:r>
            <a:br>
              <a:rPr lang="en-US" dirty="0" smtClean="0"/>
            </a:br>
            <a:r>
              <a:rPr lang="en-US" dirty="0" smtClean="0"/>
              <a:t>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Maintain Incoming &amp; Outgoing Logs</a:t>
            </a:r>
          </a:p>
          <a:p>
            <a:pPr>
              <a:buNone/>
            </a:pPr>
            <a:r>
              <a:rPr lang="en-US" sz="2000" dirty="0" smtClean="0"/>
              <a:t>(Combine with UPS History)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60960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Example:  Incoming Log</a:t>
            </a:r>
            <a:endParaRPr lang="en-US" sz="1600" dirty="0"/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 t="27860" r="55128" b="37538"/>
          <a:stretch>
            <a:fillRect/>
          </a:stretch>
        </p:blipFill>
        <p:spPr bwMode="auto">
          <a:xfrm>
            <a:off x="838200" y="2514600"/>
            <a:ext cx="7315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Tracking</a:t>
            </a:r>
            <a:br>
              <a:rPr lang="en-US" dirty="0" smtClean="0"/>
            </a:br>
            <a:r>
              <a:rPr lang="en-US" dirty="0" smtClean="0"/>
              <a:t>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Maintain Incoming &amp; Outgoing Logs</a:t>
            </a:r>
          </a:p>
          <a:p>
            <a:pPr>
              <a:buNone/>
            </a:pPr>
            <a:r>
              <a:rPr lang="en-US" sz="2000" dirty="0" smtClean="0"/>
              <a:t>(Combine with UPS History)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7400" y="60960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Example:  Outgoing Log</a:t>
            </a:r>
            <a:endParaRPr lang="en-US" sz="1600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26211" r="52083" b="39886"/>
          <a:stretch>
            <a:fillRect/>
          </a:stretch>
        </p:blipFill>
        <p:spPr bwMode="auto">
          <a:xfrm>
            <a:off x="838200" y="2514600"/>
            <a:ext cx="7467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Tracking</a:t>
            </a:r>
            <a:br>
              <a:rPr lang="en-US" dirty="0" smtClean="0"/>
            </a:br>
            <a:r>
              <a:rPr lang="en-US" dirty="0" smtClean="0"/>
              <a:t>Problem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Types</a:t>
            </a:r>
          </a:p>
          <a:p>
            <a:pPr lvl="2">
              <a:buNone/>
            </a:pPr>
            <a:r>
              <a:rPr lang="en-US" dirty="0" smtClean="0"/>
              <a:t>Missing discs</a:t>
            </a:r>
          </a:p>
          <a:p>
            <a:pPr lvl="2">
              <a:buNone/>
            </a:pPr>
            <a:r>
              <a:rPr lang="en-US" dirty="0" smtClean="0"/>
              <a:t>Damaged cases</a:t>
            </a:r>
          </a:p>
          <a:p>
            <a:pPr lvl="2">
              <a:buNone/>
            </a:pPr>
            <a:r>
              <a:rPr lang="en-US" dirty="0" smtClean="0"/>
              <a:t>Bad condition</a:t>
            </a:r>
          </a:p>
          <a:p>
            <a:pPr lvl="2">
              <a:buNone/>
            </a:pPr>
            <a:r>
              <a:rPr lang="en-US" dirty="0" smtClean="0"/>
              <a:t>Lost items</a:t>
            </a:r>
          </a:p>
          <a:p>
            <a:pPr lvl="1">
              <a:buNone/>
            </a:pPr>
            <a:r>
              <a:rPr lang="en-US" dirty="0" smtClean="0"/>
              <a:t>Communication</a:t>
            </a:r>
          </a:p>
          <a:p>
            <a:pPr lvl="2">
              <a:buNone/>
            </a:pPr>
            <a:r>
              <a:rPr lang="en-US" dirty="0" smtClean="0"/>
              <a:t>Quick messages</a:t>
            </a:r>
          </a:p>
          <a:p>
            <a:pPr lvl="2">
              <a:buNone/>
            </a:pPr>
            <a:r>
              <a:rPr lang="en-US" dirty="0" smtClean="0"/>
              <a:t>Item Note form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11699" t="7507" r="52564" b="4505"/>
          <a:stretch>
            <a:fillRect/>
          </a:stretch>
        </p:blipFill>
        <p:spPr bwMode="auto">
          <a:xfrm>
            <a:off x="4419600" y="762000"/>
            <a:ext cx="3719836" cy="488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Reports</a:t>
            </a:r>
            <a:br>
              <a:rPr lang="en-US" dirty="0" smtClean="0"/>
            </a:br>
            <a:r>
              <a:rPr lang="en-US" dirty="0" smtClean="0"/>
              <a:t>Transit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1493837"/>
            <a:ext cx="62484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Evergreen</a:t>
            </a:r>
          </a:p>
          <a:p>
            <a:pPr lvl="1"/>
            <a:r>
              <a:rPr lang="en-US" sz="1800" dirty="0" smtClean="0"/>
              <a:t>Hold Requests Filled by Consortium Members </a:t>
            </a:r>
          </a:p>
          <a:p>
            <a:pPr lvl="1"/>
            <a:r>
              <a:rPr lang="en-US" sz="2000" dirty="0" smtClean="0"/>
              <a:t>Items Loaned by Consortium Members </a:t>
            </a:r>
          </a:p>
          <a:p>
            <a:pPr lvl="1"/>
            <a:r>
              <a:rPr lang="en-US" sz="2000" dirty="0" smtClean="0"/>
              <a:t>Intra-Library In-Transit List</a:t>
            </a:r>
          </a:p>
          <a:p>
            <a:pPr lvl="1"/>
            <a:r>
              <a:rPr lang="en-US" sz="2000" dirty="0" smtClean="0"/>
              <a:t>Inter-Library In-Transit List</a:t>
            </a:r>
          </a:p>
          <a:p>
            <a:pPr lvl="1"/>
            <a:r>
              <a:rPr lang="en-US" sz="2000" dirty="0" smtClean="0"/>
              <a:t>Hopeless Holds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Statistical</a:t>
            </a:r>
          </a:p>
          <a:p>
            <a:pPr lvl="1"/>
            <a:r>
              <a:rPr lang="en-US" sz="2000" dirty="0" smtClean="0"/>
              <a:t>Holds Transit Grid Weekly</a:t>
            </a:r>
          </a:p>
          <a:p>
            <a:pPr lvl="1"/>
            <a:r>
              <a:rPr lang="en-US" sz="2000" dirty="0" smtClean="0"/>
              <a:t>Averages &amp; Trends from Daily Logs</a:t>
            </a:r>
          </a:p>
          <a:p>
            <a:pPr lvl="1"/>
            <a:r>
              <a:rPr lang="en-US" sz="2000" dirty="0" smtClean="0"/>
              <a:t>Administrative Updates</a:t>
            </a:r>
          </a:p>
          <a:p>
            <a:pPr lvl="2">
              <a:buNone/>
            </a:pPr>
            <a:endParaRPr lang="en-US" sz="2000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redl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752600"/>
            <a:ext cx="3172968" cy="316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Reports</a:t>
            </a:r>
            <a:br>
              <a:rPr lang="en-US" dirty="0" smtClean="0"/>
            </a:br>
            <a:r>
              <a:rPr lang="en-US" dirty="0" smtClean="0"/>
              <a:t>Holds Transit Grid</a:t>
            </a:r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706" t="18488" r="28158" b="34622"/>
          <a:stretch>
            <a:fillRect/>
          </a:stretch>
        </p:blipFill>
        <p:spPr bwMode="auto">
          <a:xfrm>
            <a:off x="762000" y="1736471"/>
            <a:ext cx="7772400" cy="399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4724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Prepare to Share</a:t>
            </a:r>
            <a:br>
              <a:rPr lang="en-US" dirty="0" smtClean="0"/>
            </a:b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838200" y="1981200"/>
            <a:ext cx="4038600" cy="38100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NC Cardinal Overview</a:t>
            </a:r>
          </a:p>
          <a:p>
            <a:r>
              <a:rPr lang="en-US" dirty="0" smtClean="0"/>
              <a:t>NC Cardinal Holds Strategy</a:t>
            </a:r>
          </a:p>
          <a:p>
            <a:r>
              <a:rPr lang="en-US" dirty="0" smtClean="0"/>
              <a:t>Workflow</a:t>
            </a:r>
          </a:p>
          <a:p>
            <a:r>
              <a:rPr lang="en-US" dirty="0" smtClean="0"/>
              <a:t>Tracking</a:t>
            </a:r>
          </a:p>
          <a:p>
            <a:r>
              <a:rPr lang="en-US" dirty="0" smtClean="0"/>
              <a:t>Reports</a:t>
            </a:r>
          </a:p>
          <a:p>
            <a:r>
              <a:rPr lang="en-US" dirty="0" smtClean="0"/>
              <a:t>Q&amp;A / Experience Share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09800"/>
            <a:ext cx="3048000" cy="295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Reports</a:t>
            </a:r>
            <a:br>
              <a:rPr lang="en-US" dirty="0" smtClean="0"/>
            </a:br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2611" t="18096" r="32149" b="16790"/>
          <a:stretch>
            <a:fillRect/>
          </a:stretch>
        </p:blipFill>
        <p:spPr bwMode="auto">
          <a:xfrm>
            <a:off x="1828800" y="1658679"/>
            <a:ext cx="5369442" cy="428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200" dirty="0" smtClean="0"/>
              <a:t>Questions/Comments</a:t>
            </a:r>
          </a:p>
        </p:txBody>
      </p:sp>
      <p:pic>
        <p:nvPicPr>
          <p:cNvPr id="5" name="Content Placeholder 9" descr="http://4.bp.blogspot.com/_p7FiwxFklTw/TIRb9fv8fGI/AAAAAAAABSM/BpHF1RS7o7c/s320/share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9615" t="10256" r="11538" b="20513"/>
          <a:stretch>
            <a:fillRect/>
          </a:stretch>
        </p:blipFill>
        <p:spPr bwMode="auto">
          <a:xfrm>
            <a:off x="3200400" y="2895600"/>
            <a:ext cx="3124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Closing Thoughts…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Contact Us:</a:t>
            </a:r>
          </a:p>
          <a:p>
            <a:pPr>
              <a:buNone/>
            </a:pPr>
            <a:r>
              <a:rPr lang="en-US" dirty="0" smtClean="0"/>
              <a:t>	Jennifer Dale		</a:t>
            </a:r>
            <a:r>
              <a:rPr lang="en-US" dirty="0" smtClean="0">
                <a:hlinkClick r:id="rId2"/>
              </a:rPr>
              <a:t>daleji@forsyth.cc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		336-703-3049</a:t>
            </a:r>
          </a:p>
          <a:p>
            <a:pPr>
              <a:spcBef>
                <a:spcPts val="1200"/>
              </a:spcBef>
              <a:buNone/>
            </a:pPr>
            <a:r>
              <a:rPr lang="en-US" dirty="0" smtClean="0"/>
              <a:t>	Jonathan Furr		</a:t>
            </a:r>
            <a:r>
              <a:rPr lang="en-US" dirty="0" smtClean="0">
                <a:hlinkClick r:id="rId3"/>
              </a:rPr>
              <a:t>furrjt@forsyth.cc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		336-703-3045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NC Cardinal</a:t>
            </a:r>
            <a:br>
              <a:rPr lang="en-US" dirty="0" smtClean="0"/>
            </a:br>
            <a:r>
              <a:rPr lang="en-US" sz="3600" dirty="0" smtClean="0"/>
              <a:t>Overview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219200" y="1778000"/>
          <a:ext cx="6858000" cy="2565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0200"/>
                <a:gridCol w="525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Timeline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July 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NC Cardinal Consortium formed</a:t>
                      </a:r>
                      <a:r>
                        <a:rPr lang="en-US" baseline="0" dirty="0" smtClean="0"/>
                        <a:t> to support public libraries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Feb 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 Sharing</a:t>
                      </a:r>
                      <a:r>
                        <a:rPr lang="en-US" baseline="0" dirty="0" smtClean="0"/>
                        <a:t> Begins with 13 Library Systems</a:t>
                      </a:r>
                    </a:p>
                    <a:p>
                      <a:endParaRPr lang="en-US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May </a:t>
                      </a:r>
                      <a:r>
                        <a:rPr lang="en-US" baseline="0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NC</a:t>
                      </a:r>
                      <a:r>
                        <a:rPr lang="en-US" baseline="0" dirty="0" smtClean="0"/>
                        <a:t> Cardinal is now in 31 counties</a:t>
                      </a:r>
                    </a:p>
                    <a:p>
                      <a:r>
                        <a:rPr lang="en-US" baseline="0" dirty="0" smtClean="0"/>
                        <a:t>(23 library systems including </a:t>
                      </a:r>
                      <a:r>
                        <a:rPr lang="en-US" baseline="0" dirty="0" err="1" smtClean="0"/>
                        <a:t>regionals</a:t>
                      </a:r>
                      <a:r>
                        <a:rPr lang="en-US" baseline="0" dirty="0" smtClean="0"/>
                        <a:t> &amp; municipalities)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24200" y="52578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Comprised of 1/3 of all public library systems in NC</a:t>
            </a:r>
          </a:p>
          <a:p>
            <a:r>
              <a:rPr lang="en-US" dirty="0" smtClean="0"/>
              <a:t>                               and growing…</a:t>
            </a:r>
          </a:p>
          <a:p>
            <a:endParaRPr lang="en-US" dirty="0"/>
          </a:p>
        </p:txBody>
      </p:sp>
      <p:pic>
        <p:nvPicPr>
          <p:cNvPr id="7" name="Picture 6" descr="NC_Cardinal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457200"/>
            <a:ext cx="1828800" cy="82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NC Cardinal</a:t>
            </a:r>
            <a:br>
              <a:rPr lang="en-US" dirty="0" smtClean="0"/>
            </a:b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676400"/>
            <a:ext cx="6858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State Library of North Carolina (SLNC) Program: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Administered by Library Development Staff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Advisory/Steering Committees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Key among consortium advantages is resource sharing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Support: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Documented Best Practices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Shared shipping account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Impact on patrons: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Patron access to previously unavailable materials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Member libraries experienced a 70% decrease in hold request wait times upon joining the consortium</a:t>
            </a:r>
          </a:p>
          <a:p>
            <a:pPr>
              <a:spcBef>
                <a:spcPts val="1800"/>
              </a:spcBef>
              <a:buNone/>
            </a:pPr>
            <a:endParaRPr lang="en-US" dirty="0"/>
          </a:p>
        </p:txBody>
      </p:sp>
      <p:pic>
        <p:nvPicPr>
          <p:cNvPr id="4" name="Picture 3" descr="NC_Cardinal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457200"/>
            <a:ext cx="1828800" cy="82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NC Cardinal</a:t>
            </a:r>
            <a:br>
              <a:rPr lang="en-US" dirty="0" smtClean="0"/>
            </a:br>
            <a:r>
              <a:rPr lang="en-US" sz="3600" dirty="0" smtClean="0"/>
              <a:t>Statistics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90600" y="1905000"/>
          <a:ext cx="7010400" cy="2956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91000"/>
                <a:gridCol w="2819400"/>
              </a:tblGrid>
              <a:tr h="29527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Active</a:t>
                      </a:r>
                      <a:r>
                        <a:rPr lang="en-US" sz="2800" baseline="0" dirty="0" smtClean="0"/>
                        <a:t> Patrons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 million+</a:t>
                      </a:r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Library Items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5.1 million</a:t>
                      </a:r>
                      <a:endParaRPr lang="en-US" sz="2800" dirty="0"/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Bibliographic</a:t>
                      </a:r>
                      <a:r>
                        <a:rPr lang="en-US" sz="2800" baseline="0" dirty="0" smtClean="0"/>
                        <a:t> Records</a:t>
                      </a:r>
                      <a:endParaRPr lang="en-US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1.5 million</a:t>
                      </a:r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Monthly Circulations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Half million</a:t>
                      </a:r>
                    </a:p>
                  </a:txBody>
                  <a:tcPr/>
                </a:tc>
              </a:tr>
              <a:tr h="2952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Average Monthly Transits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Quarter million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NC_Cardinal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457200"/>
            <a:ext cx="1828800" cy="82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NC Cardinal</a:t>
            </a:r>
            <a:br>
              <a:rPr lang="en-US" dirty="0" smtClean="0"/>
            </a:br>
            <a:r>
              <a:rPr lang="en-US" sz="3600" dirty="0" smtClean="0"/>
              <a:t>Transit Numbers</a:t>
            </a:r>
            <a:endParaRPr lang="en-US" sz="3600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NC_Cardinal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457200"/>
            <a:ext cx="1828800" cy="822960"/>
          </a:xfrm>
          <a:prstGeom prst="rect">
            <a:avLst/>
          </a:prstGeom>
        </p:spPr>
      </p:pic>
      <p:graphicFrame>
        <p:nvGraphicFramePr>
          <p:cNvPr id="7" name="Chart 6"/>
          <p:cNvGraphicFramePr/>
          <p:nvPr/>
        </p:nvGraphicFramePr>
        <p:xfrm>
          <a:off x="1524000" y="16002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33800" y="29380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Avg</a:t>
            </a:r>
            <a:r>
              <a:rPr lang="en-US" sz="1600" dirty="0" smtClean="0"/>
              <a:t> = 250,000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NC Cardinal</a:t>
            </a:r>
            <a:br>
              <a:rPr lang="en-US" dirty="0" smtClean="0"/>
            </a:br>
            <a:r>
              <a:rPr lang="en-US" dirty="0" smtClean="0"/>
              <a:t>Holds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76962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Goals of Holds Strategies:</a:t>
            </a:r>
          </a:p>
          <a:p>
            <a:pPr lvl="1"/>
            <a:r>
              <a:rPr lang="en-US" dirty="0" smtClean="0"/>
              <a:t>Easy for patrons &amp; staff</a:t>
            </a:r>
          </a:p>
          <a:p>
            <a:pPr lvl="1"/>
            <a:r>
              <a:rPr lang="en-US" dirty="0" smtClean="0"/>
              <a:t>Serve local patrons first</a:t>
            </a:r>
          </a:p>
          <a:p>
            <a:pPr lvl="1"/>
            <a:r>
              <a:rPr lang="en-US" dirty="0" smtClean="0"/>
              <a:t>Optimize speed &amp; efficiency</a:t>
            </a:r>
          </a:p>
          <a:p>
            <a:pPr lvl="1"/>
            <a:r>
              <a:rPr lang="en-US" dirty="0" smtClean="0"/>
              <a:t>Age protection</a:t>
            </a:r>
          </a:p>
          <a:p>
            <a:pPr lvl="1"/>
            <a:r>
              <a:rPr lang="en-US" dirty="0" smtClean="0"/>
              <a:t>Format protection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spcBef>
                <a:spcPts val="1800"/>
              </a:spcBef>
              <a:buNone/>
            </a:pPr>
            <a:endParaRPr lang="en-US" dirty="0"/>
          </a:p>
        </p:txBody>
      </p:sp>
      <p:pic>
        <p:nvPicPr>
          <p:cNvPr id="4" name="Picture 3" descr="NC_Cardinal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457200"/>
            <a:ext cx="1828800" cy="8229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0" y="5410200"/>
            <a:ext cx="2895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No Empty Shelves!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9" name="Picture 8" descr="https://bllreference.files.wordpress.com/2013/05/img_1403.jpg"/>
          <p:cNvPicPr/>
          <p:nvPr/>
        </p:nvPicPr>
        <p:blipFill>
          <a:blip r:embed="rId3" cstate="print"/>
          <a:srcRect l="10739" r="14728"/>
          <a:stretch>
            <a:fillRect/>
          </a:stretch>
        </p:blipFill>
        <p:spPr bwMode="auto">
          <a:xfrm>
            <a:off x="4648200" y="1905000"/>
            <a:ext cx="35052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NC Cardinal</a:t>
            </a:r>
            <a:br>
              <a:rPr lang="en-US" dirty="0" smtClean="0"/>
            </a:br>
            <a:r>
              <a:rPr lang="en-US" dirty="0" smtClean="0"/>
              <a:t>Holds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676400"/>
            <a:ext cx="6858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Evergreen Configuration</a:t>
            </a:r>
          </a:p>
          <a:p>
            <a:pPr lvl="1">
              <a:spcBef>
                <a:spcPts val="600"/>
              </a:spcBef>
              <a:buNone/>
            </a:pPr>
            <a:endParaRPr lang="en-US" sz="1050" dirty="0" smtClean="0"/>
          </a:p>
          <a:p>
            <a:pPr lvl="1">
              <a:spcBef>
                <a:spcPts val="600"/>
              </a:spcBef>
              <a:buNone/>
            </a:pPr>
            <a:r>
              <a:rPr lang="en-US" dirty="0" smtClean="0"/>
              <a:t>Hold Levels</a:t>
            </a:r>
          </a:p>
          <a:p>
            <a:pPr lvl="2"/>
            <a:r>
              <a:rPr lang="en-US" dirty="0" smtClean="0"/>
              <a:t>Meta-record, Title, Parts</a:t>
            </a:r>
          </a:p>
          <a:p>
            <a:pPr lvl="2"/>
            <a:r>
              <a:rPr lang="en-US" dirty="0" smtClean="0"/>
              <a:t>Volume, Copy – staff only</a:t>
            </a:r>
          </a:p>
          <a:p>
            <a:pPr lvl="1">
              <a:buNone/>
            </a:pPr>
            <a:endParaRPr lang="en-US" sz="1000" dirty="0" smtClean="0"/>
          </a:p>
          <a:p>
            <a:pPr lvl="1">
              <a:buNone/>
            </a:pPr>
            <a:r>
              <a:rPr lang="en-US" dirty="0" smtClean="0"/>
              <a:t>Protection by Item Attributes</a:t>
            </a:r>
          </a:p>
          <a:p>
            <a:pPr lvl="2"/>
            <a:r>
              <a:rPr lang="en-US" dirty="0" smtClean="0"/>
              <a:t>Age-based holds</a:t>
            </a:r>
          </a:p>
          <a:p>
            <a:pPr lvl="2"/>
            <a:r>
              <a:rPr lang="en-US" dirty="0" smtClean="0"/>
              <a:t>Format (circ modifier)</a:t>
            </a:r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spcBef>
                <a:spcPts val="1800"/>
              </a:spcBef>
              <a:buNone/>
            </a:pPr>
            <a:endParaRPr lang="en-US" dirty="0"/>
          </a:p>
        </p:txBody>
      </p:sp>
      <p:pic>
        <p:nvPicPr>
          <p:cNvPr id="4" name="Picture 3" descr="NC_Cardinal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457200"/>
            <a:ext cx="1828800" cy="82296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/>
          <a:srcRect l="40509" t="8696" r="39236" b="30564"/>
          <a:stretch>
            <a:fillRect/>
          </a:stretch>
        </p:blipFill>
        <p:spPr bwMode="auto">
          <a:xfrm>
            <a:off x="5740274" y="1828800"/>
            <a:ext cx="2413126" cy="421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NC Cardinal</a:t>
            </a:r>
            <a:br>
              <a:rPr lang="en-US" dirty="0" smtClean="0"/>
            </a:br>
            <a:r>
              <a:rPr lang="en-US" dirty="0" smtClean="0"/>
              <a:t>Holds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95400" y="1676400"/>
            <a:ext cx="6858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Opportunistic Capture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Configured with 7 day soft stalling interval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Fill hold internally before targeting another system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Opportunistic Location Capture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Other Possibilities</a:t>
            </a:r>
          </a:p>
          <a:p>
            <a:pPr marL="788670" lvl="1" indent="-514350"/>
            <a:r>
              <a:rPr lang="en-US" dirty="0" smtClean="0"/>
              <a:t>First In, First Out (FIFO)</a:t>
            </a:r>
          </a:p>
          <a:p>
            <a:pPr marL="788670" lvl="1" indent="-514350"/>
            <a:r>
              <a:rPr lang="en-US" dirty="0" smtClean="0"/>
              <a:t>Holds Go Home</a:t>
            </a:r>
          </a:p>
          <a:p>
            <a:pPr>
              <a:spcBef>
                <a:spcPts val="1800"/>
              </a:spcBef>
              <a:buNone/>
            </a:pPr>
            <a:endParaRPr lang="en-US" dirty="0"/>
          </a:p>
        </p:txBody>
      </p:sp>
      <p:pic>
        <p:nvPicPr>
          <p:cNvPr id="4" name="Picture 3" descr="NC_Cardinal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457200"/>
            <a:ext cx="1828800" cy="82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1394</TotalTime>
  <Words>648</Words>
  <Application>Microsoft Office PowerPoint</Application>
  <PresentationFormat>On-screen Show (4:3)</PresentationFormat>
  <Paragraphs>196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Equity</vt:lpstr>
      <vt:lpstr>Prepare to Share Resource Sharing in a Library Consortium</vt:lpstr>
      <vt:lpstr>Prepare to Share Agenda</vt:lpstr>
      <vt:lpstr>NC Cardinal Overview</vt:lpstr>
      <vt:lpstr>NC Cardinal Overview</vt:lpstr>
      <vt:lpstr>NC Cardinal Statistics</vt:lpstr>
      <vt:lpstr>NC Cardinal Transit Numbers</vt:lpstr>
      <vt:lpstr>NC Cardinal Holds Strategies</vt:lpstr>
      <vt:lpstr>NC Cardinal Holds Strategies</vt:lpstr>
      <vt:lpstr>NC Cardinal Holds Strategies</vt:lpstr>
      <vt:lpstr>Workflow Forsyth Overview</vt:lpstr>
      <vt:lpstr>Workflow – Forsyth Numbers</vt:lpstr>
      <vt:lpstr>Workflow Methodology</vt:lpstr>
      <vt:lpstr>Workflow Forsyth Approach</vt:lpstr>
      <vt:lpstr>Tracking Importance</vt:lpstr>
      <vt:lpstr>Tracking Logs</vt:lpstr>
      <vt:lpstr>Tracking Logs</vt:lpstr>
      <vt:lpstr>Tracking Problem Items</vt:lpstr>
      <vt:lpstr>Reports Transit Activity</vt:lpstr>
      <vt:lpstr>Reports Holds Transit Grid</vt:lpstr>
      <vt:lpstr>Reports Administrative</vt:lpstr>
      <vt:lpstr>   </vt:lpstr>
      <vt:lpstr>Wrap-Up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</dc:creator>
  <cp:lastModifiedBy>Beth Longwell</cp:lastModifiedBy>
  <cp:revision>163</cp:revision>
  <dcterms:created xsi:type="dcterms:W3CDTF">2014-10-05T22:35:38Z</dcterms:created>
  <dcterms:modified xsi:type="dcterms:W3CDTF">2015-05-07T19:21:33Z</dcterms:modified>
</cp:coreProperties>
</file>