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97" r:id="rId2"/>
    <p:sldMasterId id="2147483684" r:id="rId3"/>
  </p:sldMasterIdLst>
  <p:notesMasterIdLst>
    <p:notesMasterId r:id="rId64"/>
  </p:notesMasterIdLst>
  <p:handoutMasterIdLst>
    <p:handoutMasterId r:id="rId65"/>
  </p:handoutMasterIdLst>
  <p:sldIdLst>
    <p:sldId id="256"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86" r:id="rId21"/>
    <p:sldId id="281" r:id="rId22"/>
    <p:sldId id="274" r:id="rId23"/>
    <p:sldId id="276" r:id="rId24"/>
    <p:sldId id="277" r:id="rId25"/>
    <p:sldId id="278" r:id="rId26"/>
    <p:sldId id="279" r:id="rId27"/>
    <p:sldId id="306" r:id="rId28"/>
    <p:sldId id="307" r:id="rId29"/>
    <p:sldId id="305" r:id="rId30"/>
    <p:sldId id="282" r:id="rId31"/>
    <p:sldId id="308" r:id="rId32"/>
    <p:sldId id="309" r:id="rId33"/>
    <p:sldId id="285" r:id="rId34"/>
    <p:sldId id="287" r:id="rId35"/>
    <p:sldId id="288" r:id="rId36"/>
    <p:sldId id="290" r:id="rId37"/>
    <p:sldId id="289" r:id="rId38"/>
    <p:sldId id="291" r:id="rId39"/>
    <p:sldId id="292" r:id="rId40"/>
    <p:sldId id="293" r:id="rId41"/>
    <p:sldId id="294" r:id="rId42"/>
    <p:sldId id="295" r:id="rId43"/>
    <p:sldId id="296" r:id="rId44"/>
    <p:sldId id="297" r:id="rId45"/>
    <p:sldId id="298" r:id="rId46"/>
    <p:sldId id="320" r:id="rId47"/>
    <p:sldId id="299" r:id="rId48"/>
    <p:sldId id="321" r:id="rId49"/>
    <p:sldId id="304" r:id="rId50"/>
    <p:sldId id="301" r:id="rId51"/>
    <p:sldId id="315" r:id="rId52"/>
    <p:sldId id="313" r:id="rId53"/>
    <p:sldId id="316" r:id="rId54"/>
    <p:sldId id="317" r:id="rId55"/>
    <p:sldId id="312" r:id="rId56"/>
    <p:sldId id="311" r:id="rId57"/>
    <p:sldId id="319" r:id="rId58"/>
    <p:sldId id="300" r:id="rId59"/>
    <p:sldId id="322" r:id="rId60"/>
    <p:sldId id="323" r:id="rId61"/>
    <p:sldId id="302" r:id="rId62"/>
    <p:sldId id="303" r:id="rId63"/>
  </p:sldIdLst>
  <p:sldSz cx="9144000" cy="6858000" type="screen4x3"/>
  <p:notesSz cx="6858000" cy="9144000"/>
  <p:custDataLst>
    <p:tags r:id="rId6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409377"/>
    <a:srgbClr val="39CDA3"/>
    <a:srgbClr val="A3CD39"/>
    <a:srgbClr val="3D675F"/>
    <a:srgbClr val="38AA7C"/>
    <a:srgbClr val="38AA71"/>
    <a:srgbClr val="309060"/>
    <a:srgbClr val="339966"/>
    <a:srgbClr val="232C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707" autoAdjust="0"/>
  </p:normalViewPr>
  <p:slideViewPr>
    <p:cSldViewPr>
      <p:cViewPr>
        <p:scale>
          <a:sx n="77" d="100"/>
          <a:sy n="77" d="100"/>
        </p:scale>
        <p:origin x="-1170" y="-42"/>
      </p:cViewPr>
      <p:guideLst>
        <p:guide orient="horz" pos="2160"/>
        <p:guide pos="2880"/>
      </p:guideLst>
    </p:cSldViewPr>
  </p:slideViewPr>
  <p:outlineViewPr>
    <p:cViewPr>
      <p:scale>
        <a:sx n="33" d="100"/>
        <a:sy n="33" d="100"/>
      </p:scale>
      <p:origin x="0" y="1792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8A665A5-8B5B-4EDB-838B-3C799392951A}" type="datetimeFigureOut">
              <a:rPr lang="en-US" smtClean="0"/>
              <a:pPr/>
              <a:t>3/31/2011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B8C64F-B47D-4F7A-BA9B-C961080C886B}" type="slidenum">
              <a:rPr lang="en-US" smtClean="0"/>
              <a:pPr/>
              <a:t>‹#›</a:t>
            </a:fld>
            <a:endParaRPr lang="en-US"/>
          </a:p>
        </p:txBody>
      </p:sp>
    </p:spTree>
    <p:extLst>
      <p:ext uri="{BB962C8B-B14F-4D97-AF65-F5344CB8AC3E}">
        <p14:creationId xmlns:p14="http://schemas.microsoft.com/office/powerpoint/2010/main" val="1783285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E73B26-89AF-4E76-9A46-4C225B9D32D3}" type="datetimeFigureOut">
              <a:rPr lang="en-US" smtClean="0"/>
              <a:pPr/>
              <a:t>3/31/2011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738F33-CD26-49A6-846E-20B5CDDD63DB}" type="slidenum">
              <a:rPr lang="en-US" smtClean="0"/>
              <a:pPr/>
              <a:t>‹#›</a:t>
            </a:fld>
            <a:endParaRPr lang="en-US"/>
          </a:p>
        </p:txBody>
      </p:sp>
    </p:spTree>
    <p:extLst>
      <p:ext uri="{BB962C8B-B14F-4D97-AF65-F5344CB8AC3E}">
        <p14:creationId xmlns:p14="http://schemas.microsoft.com/office/powerpoint/2010/main" val="1770336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738F33-CD26-49A6-846E-20B5CDDD63DB}" type="slidenum">
              <a:rPr lang="en-US" smtClean="0"/>
              <a:pPr/>
              <a:t>2</a:t>
            </a:fld>
            <a:endParaRPr lang="en-US"/>
          </a:p>
        </p:txBody>
      </p:sp>
    </p:spTree>
    <p:extLst>
      <p:ext uri="{BB962C8B-B14F-4D97-AF65-F5344CB8AC3E}">
        <p14:creationId xmlns:p14="http://schemas.microsoft.com/office/powerpoint/2010/main" val="1060160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738F33-CD26-49A6-846E-20B5CDDD63DB}"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Evergreen International Conference 2011</a:t>
            </a:r>
            <a:endParaRPr lang="en-US"/>
          </a:p>
        </p:txBody>
      </p:sp>
      <p:sp>
        <p:nvSpPr>
          <p:cNvPr id="6" name="Slide Number Placeholder 5"/>
          <p:cNvSpPr>
            <a:spLocks noGrp="1"/>
          </p:cNvSpPr>
          <p:nvPr>
            <p:ph type="sldNum" sz="quarter" idx="12"/>
          </p:nvPr>
        </p:nvSpPr>
        <p:spPr/>
        <p:txBody>
          <a:bodyPr/>
          <a:lstStyle/>
          <a:p>
            <a:fld id="{9C51640E-639C-4667-AB4D-FD52BE06323A}" type="slidenum">
              <a:rPr lang="en-US" smtClean="0"/>
              <a:pPr/>
              <a:t>‹#›</a:t>
            </a:fld>
            <a:endParaRPr lang="en-US"/>
          </a:p>
        </p:txBody>
      </p:sp>
    </p:spTree>
    <p:extLst>
      <p:ext uri="{BB962C8B-B14F-4D97-AF65-F5344CB8AC3E}">
        <p14:creationId xmlns:p14="http://schemas.microsoft.com/office/powerpoint/2010/main" val="604424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Evergreen International Conference 2011</a:t>
            </a:r>
            <a:endParaRPr lang="en-US"/>
          </a:p>
        </p:txBody>
      </p:sp>
      <p:sp>
        <p:nvSpPr>
          <p:cNvPr id="4" name="Slide Number Placeholder 3"/>
          <p:cNvSpPr>
            <a:spLocks noGrp="1"/>
          </p:cNvSpPr>
          <p:nvPr>
            <p:ph type="sldNum" sz="quarter" idx="12"/>
          </p:nvPr>
        </p:nvSpPr>
        <p:spPr/>
        <p:txBody>
          <a:bodyPr/>
          <a:lstStyle/>
          <a:p>
            <a:fld id="{9C51640E-639C-4667-AB4D-FD52BE06323A}" type="slidenum">
              <a:rPr lang="en-US" smtClean="0"/>
              <a:pPr/>
              <a:t>‹#›</a:t>
            </a:fld>
            <a:endParaRPr lang="en-US"/>
          </a:p>
        </p:txBody>
      </p:sp>
    </p:spTree>
    <p:extLst>
      <p:ext uri="{BB962C8B-B14F-4D97-AF65-F5344CB8AC3E}">
        <p14:creationId xmlns:p14="http://schemas.microsoft.com/office/powerpoint/2010/main" val="225232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Evergreen International Conference 2011</a:t>
            </a:r>
            <a:endParaRPr lang="en-US"/>
          </a:p>
        </p:txBody>
      </p:sp>
      <p:sp>
        <p:nvSpPr>
          <p:cNvPr id="7" name="Slide Number Placeholder 6"/>
          <p:cNvSpPr>
            <a:spLocks noGrp="1"/>
          </p:cNvSpPr>
          <p:nvPr>
            <p:ph type="sldNum" sz="quarter" idx="12"/>
          </p:nvPr>
        </p:nvSpPr>
        <p:spPr/>
        <p:txBody>
          <a:bodyPr/>
          <a:lstStyle/>
          <a:p>
            <a:fld id="{9C51640E-639C-4667-AB4D-FD52BE06323A}" type="slidenum">
              <a:rPr lang="en-US" smtClean="0"/>
              <a:pPr/>
              <a:t>‹#›</a:t>
            </a:fld>
            <a:endParaRPr lang="en-US"/>
          </a:p>
        </p:txBody>
      </p:sp>
    </p:spTree>
    <p:extLst>
      <p:ext uri="{BB962C8B-B14F-4D97-AF65-F5344CB8AC3E}">
        <p14:creationId xmlns:p14="http://schemas.microsoft.com/office/powerpoint/2010/main" val="2707383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Evergreen International Conference 2011</a:t>
            </a:r>
            <a:endParaRPr lang="en-US"/>
          </a:p>
        </p:txBody>
      </p:sp>
      <p:sp>
        <p:nvSpPr>
          <p:cNvPr id="7" name="Slide Number Placeholder 6"/>
          <p:cNvSpPr>
            <a:spLocks noGrp="1"/>
          </p:cNvSpPr>
          <p:nvPr>
            <p:ph type="sldNum" sz="quarter" idx="12"/>
          </p:nvPr>
        </p:nvSpPr>
        <p:spPr/>
        <p:txBody>
          <a:bodyPr/>
          <a:lstStyle/>
          <a:p>
            <a:fld id="{9C51640E-639C-4667-AB4D-FD52BE06323A}" type="slidenum">
              <a:rPr lang="en-US" smtClean="0"/>
              <a:pPr/>
              <a:t>‹#›</a:t>
            </a:fld>
            <a:endParaRPr lang="en-US"/>
          </a:p>
        </p:txBody>
      </p:sp>
    </p:spTree>
    <p:extLst>
      <p:ext uri="{BB962C8B-B14F-4D97-AF65-F5344CB8AC3E}">
        <p14:creationId xmlns:p14="http://schemas.microsoft.com/office/powerpoint/2010/main" val="1797767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Evergreen International Conference 2011</a:t>
            </a:r>
            <a:endParaRPr lang="en-US"/>
          </a:p>
        </p:txBody>
      </p:sp>
      <p:sp>
        <p:nvSpPr>
          <p:cNvPr id="6" name="Slide Number Placeholder 5"/>
          <p:cNvSpPr>
            <a:spLocks noGrp="1"/>
          </p:cNvSpPr>
          <p:nvPr>
            <p:ph type="sldNum" sz="quarter" idx="12"/>
          </p:nvPr>
        </p:nvSpPr>
        <p:spPr/>
        <p:txBody>
          <a:bodyPr/>
          <a:lstStyle/>
          <a:p>
            <a:fld id="{9C51640E-639C-4667-AB4D-FD52BE06323A}" type="slidenum">
              <a:rPr lang="en-US" smtClean="0"/>
              <a:pPr/>
              <a:t>‹#›</a:t>
            </a:fld>
            <a:endParaRPr lang="en-US"/>
          </a:p>
        </p:txBody>
      </p:sp>
    </p:spTree>
    <p:extLst>
      <p:ext uri="{BB962C8B-B14F-4D97-AF65-F5344CB8AC3E}">
        <p14:creationId xmlns:p14="http://schemas.microsoft.com/office/powerpoint/2010/main" val="2782991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Evergreen International Conference 2011</a:t>
            </a:r>
            <a:endParaRPr lang="en-US"/>
          </a:p>
        </p:txBody>
      </p:sp>
      <p:sp>
        <p:nvSpPr>
          <p:cNvPr id="6" name="Slide Number Placeholder 5"/>
          <p:cNvSpPr>
            <a:spLocks noGrp="1"/>
          </p:cNvSpPr>
          <p:nvPr>
            <p:ph type="sldNum" sz="quarter" idx="12"/>
          </p:nvPr>
        </p:nvSpPr>
        <p:spPr/>
        <p:txBody>
          <a:bodyPr/>
          <a:lstStyle/>
          <a:p>
            <a:fld id="{9C51640E-639C-4667-AB4D-FD52BE06323A}" type="slidenum">
              <a:rPr lang="en-US" smtClean="0"/>
              <a:pPr/>
              <a:t>‹#›</a:t>
            </a:fld>
            <a:endParaRPr lang="en-US"/>
          </a:p>
        </p:txBody>
      </p:sp>
    </p:spTree>
    <p:extLst>
      <p:ext uri="{BB962C8B-B14F-4D97-AF65-F5344CB8AC3E}">
        <p14:creationId xmlns:p14="http://schemas.microsoft.com/office/powerpoint/2010/main" val="465487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Evergreen International Conference 2011</a:t>
            </a:r>
            <a:endParaRPr lang="en-US"/>
          </a:p>
        </p:txBody>
      </p:sp>
      <p:sp>
        <p:nvSpPr>
          <p:cNvPr id="6" name="Slide Number Placeholder 5"/>
          <p:cNvSpPr>
            <a:spLocks noGrp="1"/>
          </p:cNvSpPr>
          <p:nvPr>
            <p:ph type="sldNum" sz="quarter" idx="12"/>
          </p:nvPr>
        </p:nvSpPr>
        <p:spPr/>
        <p:txBody>
          <a:bodyPr/>
          <a:lstStyle/>
          <a:p>
            <a:fld id="{E1DA6DDB-BA49-413E-BFAF-960F3A70EFC8}" type="slidenum">
              <a:rPr lang="en-US" smtClean="0"/>
              <a:pPr/>
              <a:t>‹#›</a:t>
            </a:fld>
            <a:endParaRPr lang="en-US"/>
          </a:p>
        </p:txBody>
      </p:sp>
    </p:spTree>
    <p:extLst>
      <p:ext uri="{BB962C8B-B14F-4D97-AF65-F5344CB8AC3E}">
        <p14:creationId xmlns:p14="http://schemas.microsoft.com/office/powerpoint/2010/main" val="3505995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Evergreen International Conference 2011</a:t>
            </a:r>
            <a:endParaRPr lang="en-US"/>
          </a:p>
        </p:txBody>
      </p:sp>
      <p:sp>
        <p:nvSpPr>
          <p:cNvPr id="6" name="Slide Number Placeholder 5"/>
          <p:cNvSpPr>
            <a:spLocks noGrp="1"/>
          </p:cNvSpPr>
          <p:nvPr>
            <p:ph type="sldNum" sz="quarter" idx="12"/>
          </p:nvPr>
        </p:nvSpPr>
        <p:spPr/>
        <p:txBody>
          <a:bodyPr/>
          <a:lstStyle/>
          <a:p>
            <a:fld id="{E1DA6DDB-BA49-413E-BFAF-960F3A70EFC8}" type="slidenum">
              <a:rPr lang="en-US" smtClean="0"/>
              <a:pPr/>
              <a:t>‹#›</a:t>
            </a:fld>
            <a:endParaRPr lang="en-US"/>
          </a:p>
        </p:txBody>
      </p:sp>
    </p:spTree>
    <p:extLst>
      <p:ext uri="{BB962C8B-B14F-4D97-AF65-F5344CB8AC3E}">
        <p14:creationId xmlns:p14="http://schemas.microsoft.com/office/powerpoint/2010/main" val="1059015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Evergreen International Conference 2011</a:t>
            </a:r>
            <a:endParaRPr lang="en-US"/>
          </a:p>
        </p:txBody>
      </p:sp>
      <p:sp>
        <p:nvSpPr>
          <p:cNvPr id="6" name="Slide Number Placeholder 5"/>
          <p:cNvSpPr>
            <a:spLocks noGrp="1"/>
          </p:cNvSpPr>
          <p:nvPr>
            <p:ph type="sldNum" sz="quarter" idx="12"/>
          </p:nvPr>
        </p:nvSpPr>
        <p:spPr/>
        <p:txBody>
          <a:bodyPr/>
          <a:lstStyle/>
          <a:p>
            <a:fld id="{E1DA6DDB-BA49-413E-BFAF-960F3A70EFC8}" type="slidenum">
              <a:rPr lang="en-US" smtClean="0"/>
              <a:pPr/>
              <a:t>‹#›</a:t>
            </a:fld>
            <a:endParaRPr lang="en-US"/>
          </a:p>
        </p:txBody>
      </p:sp>
    </p:spTree>
    <p:extLst>
      <p:ext uri="{BB962C8B-B14F-4D97-AF65-F5344CB8AC3E}">
        <p14:creationId xmlns:p14="http://schemas.microsoft.com/office/powerpoint/2010/main" val="625145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Evergreen International Conference 2011</a:t>
            </a:r>
            <a:endParaRPr lang="en-US"/>
          </a:p>
        </p:txBody>
      </p:sp>
      <p:sp>
        <p:nvSpPr>
          <p:cNvPr id="7" name="Slide Number Placeholder 6"/>
          <p:cNvSpPr>
            <a:spLocks noGrp="1"/>
          </p:cNvSpPr>
          <p:nvPr>
            <p:ph type="sldNum" sz="quarter" idx="12"/>
          </p:nvPr>
        </p:nvSpPr>
        <p:spPr/>
        <p:txBody>
          <a:bodyPr/>
          <a:lstStyle/>
          <a:p>
            <a:fld id="{E1DA6DDB-BA49-413E-BFAF-960F3A70EFC8}" type="slidenum">
              <a:rPr lang="en-US" smtClean="0"/>
              <a:pPr/>
              <a:t>‹#›</a:t>
            </a:fld>
            <a:endParaRPr lang="en-US"/>
          </a:p>
        </p:txBody>
      </p:sp>
    </p:spTree>
    <p:extLst>
      <p:ext uri="{BB962C8B-B14F-4D97-AF65-F5344CB8AC3E}">
        <p14:creationId xmlns:p14="http://schemas.microsoft.com/office/powerpoint/2010/main" val="2473199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Evergreen International Conference 2011</a:t>
            </a:r>
            <a:endParaRPr lang="en-US"/>
          </a:p>
        </p:txBody>
      </p:sp>
      <p:sp>
        <p:nvSpPr>
          <p:cNvPr id="9" name="Slide Number Placeholder 8"/>
          <p:cNvSpPr>
            <a:spLocks noGrp="1"/>
          </p:cNvSpPr>
          <p:nvPr>
            <p:ph type="sldNum" sz="quarter" idx="12"/>
          </p:nvPr>
        </p:nvSpPr>
        <p:spPr/>
        <p:txBody>
          <a:bodyPr/>
          <a:lstStyle/>
          <a:p>
            <a:fld id="{E1DA6DDB-BA49-413E-BFAF-960F3A70EFC8}" type="slidenum">
              <a:rPr lang="en-US" smtClean="0"/>
              <a:pPr/>
              <a:t>‹#›</a:t>
            </a:fld>
            <a:endParaRPr lang="en-US"/>
          </a:p>
        </p:txBody>
      </p:sp>
    </p:spTree>
    <p:extLst>
      <p:ext uri="{BB962C8B-B14F-4D97-AF65-F5344CB8AC3E}">
        <p14:creationId xmlns:p14="http://schemas.microsoft.com/office/powerpoint/2010/main" val="1686080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SLC EG Training">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8382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baseline="0">
                <a:solidFill>
                  <a:srgbClr val="409377"/>
                </a:solidFill>
              </a:defRPr>
            </a:lvl1pPr>
          </a:lstStyle>
          <a:p>
            <a:r>
              <a:rPr lang="en-US" dirty="0" smtClean="0"/>
              <a:t>Evergreen International Conference 2011</a:t>
            </a:r>
            <a:endParaRPr lang="en-US" dirty="0"/>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9271" y="228602"/>
            <a:ext cx="4132729" cy="621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2"/>
          <p:cNvSpPr txBox="1">
            <a:spLocks noChangeArrowheads="1"/>
          </p:cNvSpPr>
          <p:nvPr userDrawn="1"/>
        </p:nvSpPr>
        <p:spPr bwMode="auto">
          <a:xfrm>
            <a:off x="4419600" y="228601"/>
            <a:ext cx="4295775" cy="621403"/>
          </a:xfrm>
          <a:prstGeom prst="rect">
            <a:avLst/>
          </a:prstGeom>
          <a:solidFill>
            <a:srgbClr val="CCFFCC"/>
          </a:solidFill>
          <a:ln w="9525">
            <a:noFill/>
            <a:miter lim="800000"/>
            <a:headEnd/>
            <a:tailEnd/>
          </a:ln>
        </p:spPr>
        <p:txBody>
          <a:bodyPr rot="0" vert="horz" wrap="square" lIns="91440" tIns="45720" rIns="91440" bIns="45720" anchor="t" anchorCtr="0">
            <a:noAutofit/>
          </a:bodyPr>
          <a:lstStyle/>
          <a:p>
            <a:pPr marL="0" marR="0" algn="ctr">
              <a:lnSpc>
                <a:spcPct val="115000"/>
              </a:lnSpc>
              <a:spcBef>
                <a:spcPts val="600"/>
              </a:spcBef>
              <a:spcAft>
                <a:spcPts val="0"/>
              </a:spcAft>
            </a:pPr>
            <a:r>
              <a:rPr lang="en-US" sz="1100" b="1" dirty="0">
                <a:solidFill>
                  <a:srgbClr val="409377"/>
                </a:solidFill>
                <a:effectLst/>
                <a:latin typeface="Arial"/>
                <a:ea typeface="Calibri"/>
                <a:cs typeface="Times New Roman"/>
              </a:rPr>
              <a:t>Evergreen Staff Training:</a:t>
            </a:r>
            <a:endParaRPr lang="en-US" sz="1100" dirty="0">
              <a:effectLst/>
              <a:latin typeface="Calibri"/>
              <a:ea typeface="Calibri"/>
              <a:cs typeface="Times New Roman"/>
            </a:endParaRPr>
          </a:p>
          <a:p>
            <a:pPr marL="0" marR="0" algn="ctr">
              <a:lnSpc>
                <a:spcPct val="115000"/>
              </a:lnSpc>
              <a:spcBef>
                <a:spcPts val="600"/>
              </a:spcBef>
              <a:spcAft>
                <a:spcPts val="0"/>
              </a:spcAft>
            </a:pPr>
            <a:r>
              <a:rPr lang="en-US" sz="1100" b="1" dirty="0">
                <a:solidFill>
                  <a:srgbClr val="409377"/>
                </a:solidFill>
                <a:effectLst/>
                <a:latin typeface="Arial"/>
                <a:ea typeface="Calibri"/>
                <a:cs typeface="Times New Roman"/>
              </a:rPr>
              <a:t>Online and Just in Time!</a:t>
            </a:r>
            <a:endParaRPr lang="en-US" sz="1100" dirty="0">
              <a:effectLst/>
              <a:latin typeface="Calibri"/>
              <a:ea typeface="Calibri"/>
              <a:cs typeface="Times New Roman"/>
            </a:endParaRPr>
          </a:p>
        </p:txBody>
      </p:sp>
    </p:spTree>
    <p:extLst>
      <p:ext uri="{BB962C8B-B14F-4D97-AF65-F5344CB8AC3E}">
        <p14:creationId xmlns:p14="http://schemas.microsoft.com/office/powerpoint/2010/main" val="270701637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Evergreen International Conference 2011</a:t>
            </a:r>
            <a:endParaRPr lang="en-US"/>
          </a:p>
        </p:txBody>
      </p:sp>
      <p:sp>
        <p:nvSpPr>
          <p:cNvPr id="5" name="Slide Number Placeholder 4"/>
          <p:cNvSpPr>
            <a:spLocks noGrp="1"/>
          </p:cNvSpPr>
          <p:nvPr>
            <p:ph type="sldNum" sz="quarter" idx="12"/>
          </p:nvPr>
        </p:nvSpPr>
        <p:spPr/>
        <p:txBody>
          <a:bodyPr/>
          <a:lstStyle/>
          <a:p>
            <a:fld id="{E1DA6DDB-BA49-413E-BFAF-960F3A70EFC8}" type="slidenum">
              <a:rPr lang="en-US" smtClean="0"/>
              <a:pPr/>
              <a:t>‹#›</a:t>
            </a:fld>
            <a:endParaRPr lang="en-US"/>
          </a:p>
        </p:txBody>
      </p:sp>
    </p:spTree>
    <p:extLst>
      <p:ext uri="{BB962C8B-B14F-4D97-AF65-F5344CB8AC3E}">
        <p14:creationId xmlns:p14="http://schemas.microsoft.com/office/powerpoint/2010/main" val="818623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Evergreen International Conference 2011</a:t>
            </a:r>
            <a:endParaRPr lang="en-US"/>
          </a:p>
        </p:txBody>
      </p:sp>
      <p:sp>
        <p:nvSpPr>
          <p:cNvPr id="4" name="Slide Number Placeholder 3"/>
          <p:cNvSpPr>
            <a:spLocks noGrp="1"/>
          </p:cNvSpPr>
          <p:nvPr>
            <p:ph type="sldNum" sz="quarter" idx="12"/>
          </p:nvPr>
        </p:nvSpPr>
        <p:spPr/>
        <p:txBody>
          <a:bodyPr/>
          <a:lstStyle/>
          <a:p>
            <a:fld id="{E1DA6DDB-BA49-413E-BFAF-960F3A70EFC8}" type="slidenum">
              <a:rPr lang="en-US" smtClean="0"/>
              <a:pPr/>
              <a:t>‹#›</a:t>
            </a:fld>
            <a:endParaRPr lang="en-US"/>
          </a:p>
        </p:txBody>
      </p:sp>
    </p:spTree>
    <p:extLst>
      <p:ext uri="{BB962C8B-B14F-4D97-AF65-F5344CB8AC3E}">
        <p14:creationId xmlns:p14="http://schemas.microsoft.com/office/powerpoint/2010/main" val="1772623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Evergreen International Conference 2011</a:t>
            </a:r>
            <a:endParaRPr lang="en-US"/>
          </a:p>
        </p:txBody>
      </p:sp>
      <p:sp>
        <p:nvSpPr>
          <p:cNvPr id="7" name="Slide Number Placeholder 6"/>
          <p:cNvSpPr>
            <a:spLocks noGrp="1"/>
          </p:cNvSpPr>
          <p:nvPr>
            <p:ph type="sldNum" sz="quarter" idx="12"/>
          </p:nvPr>
        </p:nvSpPr>
        <p:spPr/>
        <p:txBody>
          <a:bodyPr/>
          <a:lstStyle/>
          <a:p>
            <a:fld id="{E1DA6DDB-BA49-413E-BFAF-960F3A70EFC8}" type="slidenum">
              <a:rPr lang="en-US" smtClean="0"/>
              <a:pPr/>
              <a:t>‹#›</a:t>
            </a:fld>
            <a:endParaRPr lang="en-US"/>
          </a:p>
        </p:txBody>
      </p:sp>
    </p:spTree>
    <p:extLst>
      <p:ext uri="{BB962C8B-B14F-4D97-AF65-F5344CB8AC3E}">
        <p14:creationId xmlns:p14="http://schemas.microsoft.com/office/powerpoint/2010/main" val="3823550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Evergreen International Conference 2011</a:t>
            </a:r>
            <a:endParaRPr lang="en-US"/>
          </a:p>
        </p:txBody>
      </p:sp>
      <p:sp>
        <p:nvSpPr>
          <p:cNvPr id="7" name="Slide Number Placeholder 6"/>
          <p:cNvSpPr>
            <a:spLocks noGrp="1"/>
          </p:cNvSpPr>
          <p:nvPr>
            <p:ph type="sldNum" sz="quarter" idx="12"/>
          </p:nvPr>
        </p:nvSpPr>
        <p:spPr/>
        <p:txBody>
          <a:bodyPr/>
          <a:lstStyle/>
          <a:p>
            <a:fld id="{E1DA6DDB-BA49-413E-BFAF-960F3A70EFC8}" type="slidenum">
              <a:rPr lang="en-US" smtClean="0"/>
              <a:pPr/>
              <a:t>‹#›</a:t>
            </a:fld>
            <a:endParaRPr lang="en-US"/>
          </a:p>
        </p:txBody>
      </p:sp>
    </p:spTree>
    <p:extLst>
      <p:ext uri="{BB962C8B-B14F-4D97-AF65-F5344CB8AC3E}">
        <p14:creationId xmlns:p14="http://schemas.microsoft.com/office/powerpoint/2010/main" val="2556774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Evergreen International Conference 2011</a:t>
            </a:r>
            <a:endParaRPr lang="en-US"/>
          </a:p>
        </p:txBody>
      </p:sp>
      <p:sp>
        <p:nvSpPr>
          <p:cNvPr id="6" name="Slide Number Placeholder 5"/>
          <p:cNvSpPr>
            <a:spLocks noGrp="1"/>
          </p:cNvSpPr>
          <p:nvPr>
            <p:ph type="sldNum" sz="quarter" idx="12"/>
          </p:nvPr>
        </p:nvSpPr>
        <p:spPr/>
        <p:txBody>
          <a:bodyPr/>
          <a:lstStyle/>
          <a:p>
            <a:fld id="{E1DA6DDB-BA49-413E-BFAF-960F3A70EFC8}" type="slidenum">
              <a:rPr lang="en-US" smtClean="0"/>
              <a:pPr/>
              <a:t>‹#›</a:t>
            </a:fld>
            <a:endParaRPr lang="en-US"/>
          </a:p>
        </p:txBody>
      </p:sp>
    </p:spTree>
    <p:extLst>
      <p:ext uri="{BB962C8B-B14F-4D97-AF65-F5344CB8AC3E}">
        <p14:creationId xmlns:p14="http://schemas.microsoft.com/office/powerpoint/2010/main" val="13578749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Evergreen International Conference 2011</a:t>
            </a:r>
            <a:endParaRPr lang="en-US"/>
          </a:p>
        </p:txBody>
      </p:sp>
      <p:sp>
        <p:nvSpPr>
          <p:cNvPr id="6" name="Slide Number Placeholder 5"/>
          <p:cNvSpPr>
            <a:spLocks noGrp="1"/>
          </p:cNvSpPr>
          <p:nvPr>
            <p:ph type="sldNum" sz="quarter" idx="12"/>
          </p:nvPr>
        </p:nvSpPr>
        <p:spPr/>
        <p:txBody>
          <a:bodyPr/>
          <a:lstStyle/>
          <a:p>
            <a:fld id="{E1DA6DDB-BA49-413E-BFAF-960F3A70EFC8}" type="slidenum">
              <a:rPr lang="en-US" smtClean="0"/>
              <a:pPr/>
              <a:t>‹#›</a:t>
            </a:fld>
            <a:endParaRPr lang="en-US"/>
          </a:p>
        </p:txBody>
      </p:sp>
    </p:spTree>
    <p:extLst>
      <p:ext uri="{BB962C8B-B14F-4D97-AF65-F5344CB8AC3E}">
        <p14:creationId xmlns:p14="http://schemas.microsoft.com/office/powerpoint/2010/main" val="4246846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Evergreen International Conference 2011</a:t>
            </a:r>
            <a:endParaRPr lang="en-US"/>
          </a:p>
        </p:txBody>
      </p:sp>
      <p:sp>
        <p:nvSpPr>
          <p:cNvPr id="6" name="Slide Number Placeholder 5"/>
          <p:cNvSpPr>
            <a:spLocks noGrp="1"/>
          </p:cNvSpPr>
          <p:nvPr>
            <p:ph type="sldNum" sz="quarter" idx="12"/>
          </p:nvPr>
        </p:nvSpPr>
        <p:spPr/>
        <p:txBody>
          <a:bodyPr/>
          <a:lstStyle/>
          <a:p>
            <a:fld id="{8A3B95CA-8536-485B-B7F2-0A71D95FAEE4}" type="slidenum">
              <a:rPr lang="en-US" smtClean="0"/>
              <a:pPr/>
              <a:t>‹#›</a:t>
            </a:fld>
            <a:endParaRPr lang="en-US"/>
          </a:p>
        </p:txBody>
      </p:sp>
    </p:spTree>
    <p:extLst>
      <p:ext uri="{BB962C8B-B14F-4D97-AF65-F5344CB8AC3E}">
        <p14:creationId xmlns:p14="http://schemas.microsoft.com/office/powerpoint/2010/main" val="28541075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Evergreen International Conference 2011</a:t>
            </a:r>
            <a:endParaRPr lang="en-US"/>
          </a:p>
        </p:txBody>
      </p:sp>
      <p:sp>
        <p:nvSpPr>
          <p:cNvPr id="6" name="Slide Number Placeholder 5"/>
          <p:cNvSpPr>
            <a:spLocks noGrp="1"/>
          </p:cNvSpPr>
          <p:nvPr>
            <p:ph type="sldNum" sz="quarter" idx="12"/>
          </p:nvPr>
        </p:nvSpPr>
        <p:spPr/>
        <p:txBody>
          <a:bodyPr/>
          <a:lstStyle/>
          <a:p>
            <a:fld id="{8A3B95CA-8536-485B-B7F2-0A71D95FAEE4}" type="slidenum">
              <a:rPr lang="en-US" smtClean="0"/>
              <a:pPr/>
              <a:t>‹#›</a:t>
            </a:fld>
            <a:endParaRPr lang="en-US"/>
          </a:p>
        </p:txBody>
      </p:sp>
    </p:spTree>
    <p:extLst>
      <p:ext uri="{BB962C8B-B14F-4D97-AF65-F5344CB8AC3E}">
        <p14:creationId xmlns:p14="http://schemas.microsoft.com/office/powerpoint/2010/main" val="6132380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Evergreen International Conference 2011</a:t>
            </a:r>
            <a:endParaRPr lang="en-US"/>
          </a:p>
        </p:txBody>
      </p:sp>
      <p:sp>
        <p:nvSpPr>
          <p:cNvPr id="6" name="Slide Number Placeholder 5"/>
          <p:cNvSpPr>
            <a:spLocks noGrp="1"/>
          </p:cNvSpPr>
          <p:nvPr>
            <p:ph type="sldNum" sz="quarter" idx="12"/>
          </p:nvPr>
        </p:nvSpPr>
        <p:spPr/>
        <p:txBody>
          <a:bodyPr/>
          <a:lstStyle/>
          <a:p>
            <a:fld id="{8A3B95CA-8536-485B-B7F2-0A71D95FAEE4}" type="slidenum">
              <a:rPr lang="en-US" smtClean="0"/>
              <a:pPr/>
              <a:t>‹#›</a:t>
            </a:fld>
            <a:endParaRPr lang="en-US"/>
          </a:p>
        </p:txBody>
      </p:sp>
    </p:spTree>
    <p:extLst>
      <p:ext uri="{BB962C8B-B14F-4D97-AF65-F5344CB8AC3E}">
        <p14:creationId xmlns:p14="http://schemas.microsoft.com/office/powerpoint/2010/main" val="37235744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Evergreen International Conference 2011</a:t>
            </a:r>
            <a:endParaRPr lang="en-US"/>
          </a:p>
        </p:txBody>
      </p:sp>
      <p:sp>
        <p:nvSpPr>
          <p:cNvPr id="7" name="Slide Number Placeholder 6"/>
          <p:cNvSpPr>
            <a:spLocks noGrp="1"/>
          </p:cNvSpPr>
          <p:nvPr>
            <p:ph type="sldNum" sz="quarter" idx="12"/>
          </p:nvPr>
        </p:nvSpPr>
        <p:spPr/>
        <p:txBody>
          <a:bodyPr/>
          <a:lstStyle/>
          <a:p>
            <a:fld id="{8A3B95CA-8536-485B-B7F2-0A71D95FAEE4}" type="slidenum">
              <a:rPr lang="en-US" smtClean="0"/>
              <a:pPr/>
              <a:t>‹#›</a:t>
            </a:fld>
            <a:endParaRPr lang="en-US"/>
          </a:p>
        </p:txBody>
      </p:sp>
    </p:spTree>
    <p:extLst>
      <p:ext uri="{BB962C8B-B14F-4D97-AF65-F5344CB8AC3E}">
        <p14:creationId xmlns:p14="http://schemas.microsoft.com/office/powerpoint/2010/main" val="2308822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Evergreen International Conference 2011</a:t>
            </a:r>
            <a:endParaRPr lang="en-US"/>
          </a:p>
        </p:txBody>
      </p:sp>
      <p:sp>
        <p:nvSpPr>
          <p:cNvPr id="5" name="Slide Number Placeholder 4"/>
          <p:cNvSpPr>
            <a:spLocks noGrp="1"/>
          </p:cNvSpPr>
          <p:nvPr>
            <p:ph type="sldNum" sz="quarter" idx="12"/>
          </p:nvPr>
        </p:nvSpPr>
        <p:spPr/>
        <p:txBody>
          <a:bodyPr/>
          <a:lstStyle/>
          <a:p>
            <a:fld id="{9C51640E-639C-4667-AB4D-FD52BE06323A}" type="slidenum">
              <a:rPr lang="en-US" smtClean="0"/>
              <a:pPr/>
              <a:t>‹#›</a:t>
            </a:fld>
            <a:endParaRPr lang="en-US"/>
          </a:p>
        </p:txBody>
      </p:sp>
    </p:spTree>
    <p:extLst>
      <p:ext uri="{BB962C8B-B14F-4D97-AF65-F5344CB8AC3E}">
        <p14:creationId xmlns:p14="http://schemas.microsoft.com/office/powerpoint/2010/main" val="5465860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Evergreen International Conference 2011</a:t>
            </a:r>
            <a:endParaRPr lang="en-US"/>
          </a:p>
        </p:txBody>
      </p:sp>
      <p:sp>
        <p:nvSpPr>
          <p:cNvPr id="9" name="Slide Number Placeholder 8"/>
          <p:cNvSpPr>
            <a:spLocks noGrp="1"/>
          </p:cNvSpPr>
          <p:nvPr>
            <p:ph type="sldNum" sz="quarter" idx="12"/>
          </p:nvPr>
        </p:nvSpPr>
        <p:spPr/>
        <p:txBody>
          <a:bodyPr/>
          <a:lstStyle/>
          <a:p>
            <a:fld id="{8A3B95CA-8536-485B-B7F2-0A71D95FAEE4}" type="slidenum">
              <a:rPr lang="en-US" smtClean="0"/>
              <a:pPr/>
              <a:t>‹#›</a:t>
            </a:fld>
            <a:endParaRPr lang="en-US"/>
          </a:p>
        </p:txBody>
      </p:sp>
    </p:spTree>
    <p:extLst>
      <p:ext uri="{BB962C8B-B14F-4D97-AF65-F5344CB8AC3E}">
        <p14:creationId xmlns:p14="http://schemas.microsoft.com/office/powerpoint/2010/main" val="16965979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Evergreen International Conference 2011</a:t>
            </a:r>
            <a:endParaRPr lang="en-US"/>
          </a:p>
        </p:txBody>
      </p:sp>
      <p:sp>
        <p:nvSpPr>
          <p:cNvPr id="5" name="Slide Number Placeholder 4"/>
          <p:cNvSpPr>
            <a:spLocks noGrp="1"/>
          </p:cNvSpPr>
          <p:nvPr>
            <p:ph type="sldNum" sz="quarter" idx="12"/>
          </p:nvPr>
        </p:nvSpPr>
        <p:spPr/>
        <p:txBody>
          <a:bodyPr/>
          <a:lstStyle/>
          <a:p>
            <a:fld id="{8A3B95CA-8536-485B-B7F2-0A71D95FAEE4}" type="slidenum">
              <a:rPr lang="en-US" smtClean="0"/>
              <a:pPr/>
              <a:t>‹#›</a:t>
            </a:fld>
            <a:endParaRPr lang="en-US"/>
          </a:p>
        </p:txBody>
      </p:sp>
    </p:spTree>
    <p:extLst>
      <p:ext uri="{BB962C8B-B14F-4D97-AF65-F5344CB8AC3E}">
        <p14:creationId xmlns:p14="http://schemas.microsoft.com/office/powerpoint/2010/main" val="29969706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Evergreen International Conference 2011</a:t>
            </a:r>
            <a:endParaRPr lang="en-US"/>
          </a:p>
        </p:txBody>
      </p:sp>
      <p:sp>
        <p:nvSpPr>
          <p:cNvPr id="4" name="Slide Number Placeholder 3"/>
          <p:cNvSpPr>
            <a:spLocks noGrp="1"/>
          </p:cNvSpPr>
          <p:nvPr>
            <p:ph type="sldNum" sz="quarter" idx="12"/>
          </p:nvPr>
        </p:nvSpPr>
        <p:spPr/>
        <p:txBody>
          <a:bodyPr/>
          <a:lstStyle/>
          <a:p>
            <a:fld id="{8A3B95CA-8536-485B-B7F2-0A71D95FAEE4}" type="slidenum">
              <a:rPr lang="en-US" smtClean="0"/>
              <a:pPr/>
              <a:t>‹#›</a:t>
            </a:fld>
            <a:endParaRPr lang="en-US"/>
          </a:p>
        </p:txBody>
      </p:sp>
    </p:spTree>
    <p:extLst>
      <p:ext uri="{BB962C8B-B14F-4D97-AF65-F5344CB8AC3E}">
        <p14:creationId xmlns:p14="http://schemas.microsoft.com/office/powerpoint/2010/main" val="2452690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Evergreen International Conference 2011</a:t>
            </a:r>
            <a:endParaRPr lang="en-US"/>
          </a:p>
        </p:txBody>
      </p:sp>
      <p:sp>
        <p:nvSpPr>
          <p:cNvPr id="7" name="Slide Number Placeholder 6"/>
          <p:cNvSpPr>
            <a:spLocks noGrp="1"/>
          </p:cNvSpPr>
          <p:nvPr>
            <p:ph type="sldNum" sz="quarter" idx="12"/>
          </p:nvPr>
        </p:nvSpPr>
        <p:spPr/>
        <p:txBody>
          <a:bodyPr/>
          <a:lstStyle/>
          <a:p>
            <a:fld id="{8A3B95CA-8536-485B-B7F2-0A71D95FAEE4}" type="slidenum">
              <a:rPr lang="en-US" smtClean="0"/>
              <a:pPr/>
              <a:t>‹#›</a:t>
            </a:fld>
            <a:endParaRPr lang="en-US"/>
          </a:p>
        </p:txBody>
      </p:sp>
    </p:spTree>
    <p:extLst>
      <p:ext uri="{BB962C8B-B14F-4D97-AF65-F5344CB8AC3E}">
        <p14:creationId xmlns:p14="http://schemas.microsoft.com/office/powerpoint/2010/main" val="3556006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Evergreen International Conference 2011</a:t>
            </a:r>
            <a:endParaRPr lang="en-US"/>
          </a:p>
        </p:txBody>
      </p:sp>
      <p:sp>
        <p:nvSpPr>
          <p:cNvPr id="7" name="Slide Number Placeholder 6"/>
          <p:cNvSpPr>
            <a:spLocks noGrp="1"/>
          </p:cNvSpPr>
          <p:nvPr>
            <p:ph type="sldNum" sz="quarter" idx="12"/>
          </p:nvPr>
        </p:nvSpPr>
        <p:spPr/>
        <p:txBody>
          <a:bodyPr/>
          <a:lstStyle/>
          <a:p>
            <a:fld id="{8A3B95CA-8536-485B-B7F2-0A71D95FAEE4}" type="slidenum">
              <a:rPr lang="en-US" smtClean="0"/>
              <a:pPr/>
              <a:t>‹#›</a:t>
            </a:fld>
            <a:endParaRPr lang="en-US"/>
          </a:p>
        </p:txBody>
      </p:sp>
    </p:spTree>
    <p:extLst>
      <p:ext uri="{BB962C8B-B14F-4D97-AF65-F5344CB8AC3E}">
        <p14:creationId xmlns:p14="http://schemas.microsoft.com/office/powerpoint/2010/main" val="1638580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Evergreen International Conference 2011</a:t>
            </a:r>
            <a:endParaRPr lang="en-US"/>
          </a:p>
        </p:txBody>
      </p:sp>
      <p:sp>
        <p:nvSpPr>
          <p:cNvPr id="6" name="Slide Number Placeholder 5"/>
          <p:cNvSpPr>
            <a:spLocks noGrp="1"/>
          </p:cNvSpPr>
          <p:nvPr>
            <p:ph type="sldNum" sz="quarter" idx="12"/>
          </p:nvPr>
        </p:nvSpPr>
        <p:spPr/>
        <p:txBody>
          <a:bodyPr/>
          <a:lstStyle/>
          <a:p>
            <a:fld id="{8A3B95CA-8536-485B-B7F2-0A71D95FAEE4}" type="slidenum">
              <a:rPr lang="en-US" smtClean="0"/>
              <a:pPr/>
              <a:t>‹#›</a:t>
            </a:fld>
            <a:endParaRPr lang="en-US"/>
          </a:p>
        </p:txBody>
      </p:sp>
    </p:spTree>
    <p:extLst>
      <p:ext uri="{BB962C8B-B14F-4D97-AF65-F5344CB8AC3E}">
        <p14:creationId xmlns:p14="http://schemas.microsoft.com/office/powerpoint/2010/main" val="28287710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Evergreen International Conference 2011</a:t>
            </a:r>
            <a:endParaRPr lang="en-US"/>
          </a:p>
        </p:txBody>
      </p:sp>
      <p:sp>
        <p:nvSpPr>
          <p:cNvPr id="6" name="Slide Number Placeholder 5"/>
          <p:cNvSpPr>
            <a:spLocks noGrp="1"/>
          </p:cNvSpPr>
          <p:nvPr>
            <p:ph type="sldNum" sz="quarter" idx="12"/>
          </p:nvPr>
        </p:nvSpPr>
        <p:spPr/>
        <p:txBody>
          <a:bodyPr/>
          <a:lstStyle/>
          <a:p>
            <a:fld id="{8A3B95CA-8536-485B-B7F2-0A71D95FAEE4}" type="slidenum">
              <a:rPr lang="en-US" smtClean="0"/>
              <a:pPr/>
              <a:t>‹#›</a:t>
            </a:fld>
            <a:endParaRPr lang="en-US"/>
          </a:p>
        </p:txBody>
      </p:sp>
    </p:spTree>
    <p:extLst>
      <p:ext uri="{BB962C8B-B14F-4D97-AF65-F5344CB8AC3E}">
        <p14:creationId xmlns:p14="http://schemas.microsoft.com/office/powerpoint/2010/main" val="26227842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Evergreen International Conference 2011</a:t>
            </a:r>
            <a:endParaRPr lang="en-US"/>
          </a:p>
        </p:txBody>
      </p:sp>
      <p:sp>
        <p:nvSpPr>
          <p:cNvPr id="5" name="Slide Number Placeholder 4"/>
          <p:cNvSpPr>
            <a:spLocks noGrp="1"/>
          </p:cNvSpPr>
          <p:nvPr>
            <p:ph type="sldNum" sz="quarter" idx="12"/>
          </p:nvPr>
        </p:nvSpPr>
        <p:spPr/>
        <p:txBody>
          <a:bodyPr/>
          <a:lstStyle/>
          <a:p>
            <a:fld id="{8A3B95CA-8536-485B-B7F2-0A71D95FAEE4}" type="slidenum">
              <a:rPr lang="en-US" smtClean="0"/>
              <a:pPr/>
              <a:t>‹#›</a:t>
            </a:fld>
            <a:endParaRPr lang="en-US"/>
          </a:p>
        </p:txBody>
      </p:sp>
    </p:spTree>
    <p:extLst>
      <p:ext uri="{BB962C8B-B14F-4D97-AF65-F5344CB8AC3E}">
        <p14:creationId xmlns:p14="http://schemas.microsoft.com/office/powerpoint/2010/main" val="1430593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Evergreen International Conference 2011</a:t>
            </a:r>
            <a:endParaRPr lang="en-US"/>
          </a:p>
        </p:txBody>
      </p:sp>
      <p:sp>
        <p:nvSpPr>
          <p:cNvPr id="5" name="Slide Number Placeholder 4"/>
          <p:cNvSpPr>
            <a:spLocks noGrp="1"/>
          </p:cNvSpPr>
          <p:nvPr>
            <p:ph type="sldNum" sz="quarter" idx="12"/>
          </p:nvPr>
        </p:nvSpPr>
        <p:spPr/>
        <p:txBody>
          <a:bodyPr/>
          <a:lstStyle/>
          <a:p>
            <a:fld id="{9C51640E-639C-4667-AB4D-FD52BE06323A}" type="slidenum">
              <a:rPr lang="en-US" smtClean="0"/>
              <a:pPr/>
              <a:t>‹#›</a:t>
            </a:fld>
            <a:endParaRPr lang="en-US"/>
          </a:p>
        </p:txBody>
      </p:sp>
    </p:spTree>
    <p:extLst>
      <p:ext uri="{BB962C8B-B14F-4D97-AF65-F5344CB8AC3E}">
        <p14:creationId xmlns:p14="http://schemas.microsoft.com/office/powerpoint/2010/main" val="401633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Evergreen International Conference 2011</a:t>
            </a:r>
            <a:endParaRPr lang="en-US"/>
          </a:p>
        </p:txBody>
      </p:sp>
      <p:sp>
        <p:nvSpPr>
          <p:cNvPr id="5" name="Slide Number Placeholder 4"/>
          <p:cNvSpPr>
            <a:spLocks noGrp="1"/>
          </p:cNvSpPr>
          <p:nvPr>
            <p:ph type="sldNum" sz="quarter" idx="12"/>
          </p:nvPr>
        </p:nvSpPr>
        <p:spPr/>
        <p:txBody>
          <a:bodyPr/>
          <a:lstStyle/>
          <a:p>
            <a:fld id="{9C51640E-639C-4667-AB4D-FD52BE06323A}" type="slidenum">
              <a:rPr lang="en-US" smtClean="0"/>
              <a:pPr/>
              <a:t>‹#›</a:t>
            </a:fld>
            <a:endParaRPr lang="en-US"/>
          </a:p>
        </p:txBody>
      </p:sp>
    </p:spTree>
    <p:extLst>
      <p:ext uri="{BB962C8B-B14F-4D97-AF65-F5344CB8AC3E}">
        <p14:creationId xmlns:p14="http://schemas.microsoft.com/office/powerpoint/2010/main" val="1506274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Evergreen International Conference 2011</a:t>
            </a:r>
            <a:endParaRPr lang="en-US"/>
          </a:p>
        </p:txBody>
      </p:sp>
      <p:sp>
        <p:nvSpPr>
          <p:cNvPr id="6" name="Slide Number Placeholder 5"/>
          <p:cNvSpPr>
            <a:spLocks noGrp="1"/>
          </p:cNvSpPr>
          <p:nvPr>
            <p:ph type="sldNum" sz="quarter" idx="12"/>
          </p:nvPr>
        </p:nvSpPr>
        <p:spPr/>
        <p:txBody>
          <a:bodyPr/>
          <a:lstStyle/>
          <a:p>
            <a:fld id="{9C51640E-639C-4667-AB4D-FD52BE06323A}" type="slidenum">
              <a:rPr lang="en-US" smtClean="0"/>
              <a:pPr/>
              <a:t>‹#›</a:t>
            </a:fld>
            <a:endParaRPr lang="en-US"/>
          </a:p>
        </p:txBody>
      </p:sp>
    </p:spTree>
    <p:extLst>
      <p:ext uri="{BB962C8B-B14F-4D97-AF65-F5344CB8AC3E}">
        <p14:creationId xmlns:p14="http://schemas.microsoft.com/office/powerpoint/2010/main" val="1606619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Evergreen International Conference 2011</a:t>
            </a:r>
            <a:endParaRPr lang="en-US"/>
          </a:p>
        </p:txBody>
      </p:sp>
      <p:sp>
        <p:nvSpPr>
          <p:cNvPr id="7" name="Slide Number Placeholder 6"/>
          <p:cNvSpPr>
            <a:spLocks noGrp="1"/>
          </p:cNvSpPr>
          <p:nvPr>
            <p:ph type="sldNum" sz="quarter" idx="12"/>
          </p:nvPr>
        </p:nvSpPr>
        <p:spPr/>
        <p:txBody>
          <a:bodyPr/>
          <a:lstStyle/>
          <a:p>
            <a:fld id="{9C51640E-639C-4667-AB4D-FD52BE06323A}" type="slidenum">
              <a:rPr lang="en-US" smtClean="0"/>
              <a:pPr/>
              <a:t>‹#›</a:t>
            </a:fld>
            <a:endParaRPr lang="en-US"/>
          </a:p>
        </p:txBody>
      </p:sp>
    </p:spTree>
    <p:extLst>
      <p:ext uri="{BB962C8B-B14F-4D97-AF65-F5344CB8AC3E}">
        <p14:creationId xmlns:p14="http://schemas.microsoft.com/office/powerpoint/2010/main" val="3611814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Evergreen International Conference 2011</a:t>
            </a:r>
            <a:endParaRPr lang="en-US"/>
          </a:p>
        </p:txBody>
      </p:sp>
      <p:sp>
        <p:nvSpPr>
          <p:cNvPr id="9" name="Slide Number Placeholder 8"/>
          <p:cNvSpPr>
            <a:spLocks noGrp="1"/>
          </p:cNvSpPr>
          <p:nvPr>
            <p:ph type="sldNum" sz="quarter" idx="12"/>
          </p:nvPr>
        </p:nvSpPr>
        <p:spPr/>
        <p:txBody>
          <a:bodyPr/>
          <a:lstStyle/>
          <a:p>
            <a:fld id="{9C51640E-639C-4667-AB4D-FD52BE06323A}" type="slidenum">
              <a:rPr lang="en-US" smtClean="0"/>
              <a:pPr/>
              <a:t>‹#›</a:t>
            </a:fld>
            <a:endParaRPr lang="en-US"/>
          </a:p>
        </p:txBody>
      </p:sp>
    </p:spTree>
    <p:extLst>
      <p:ext uri="{BB962C8B-B14F-4D97-AF65-F5344CB8AC3E}">
        <p14:creationId xmlns:p14="http://schemas.microsoft.com/office/powerpoint/2010/main" val="2472573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Evergreen International Conference 2011</a:t>
            </a:r>
            <a:endParaRPr lang="en-US"/>
          </a:p>
        </p:txBody>
      </p:sp>
      <p:sp>
        <p:nvSpPr>
          <p:cNvPr id="5" name="Slide Number Placeholder 4"/>
          <p:cNvSpPr>
            <a:spLocks noGrp="1"/>
          </p:cNvSpPr>
          <p:nvPr>
            <p:ph type="sldNum" sz="quarter" idx="12"/>
          </p:nvPr>
        </p:nvSpPr>
        <p:spPr/>
        <p:txBody>
          <a:bodyPr/>
          <a:lstStyle/>
          <a:p>
            <a:fld id="{9C51640E-639C-4667-AB4D-FD52BE06323A}" type="slidenum">
              <a:rPr lang="en-US" smtClean="0"/>
              <a:pPr/>
              <a:t>‹#›</a:t>
            </a:fld>
            <a:endParaRPr lang="en-US"/>
          </a:p>
        </p:txBody>
      </p:sp>
    </p:spTree>
    <p:extLst>
      <p:ext uri="{BB962C8B-B14F-4D97-AF65-F5344CB8AC3E}">
        <p14:creationId xmlns:p14="http://schemas.microsoft.com/office/powerpoint/2010/main" val="1917354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Evergreen International Conference 2011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1640E-639C-4667-AB4D-FD52BE06323A}" type="slidenum">
              <a:rPr lang="en-US" smtClean="0"/>
              <a:pPr/>
              <a:t>‹#›</a:t>
            </a:fld>
            <a:endParaRPr lang="en-US"/>
          </a:p>
        </p:txBody>
      </p:sp>
    </p:spTree>
    <p:extLst>
      <p:ext uri="{BB962C8B-B14F-4D97-AF65-F5344CB8AC3E}">
        <p14:creationId xmlns:p14="http://schemas.microsoft.com/office/powerpoint/2010/main" val="33111508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711" r:id="rId3"/>
    <p:sldLayoutId id="2147483710" r:id="rId4"/>
    <p:sldLayoutId id="2147483709"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Evergreen International Conference 2011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DA6DDB-BA49-413E-BFAF-960F3A70EFC8}" type="slidenum">
              <a:rPr lang="en-US" smtClean="0"/>
              <a:pPr/>
              <a:t>‹#›</a:t>
            </a:fld>
            <a:endParaRPr lang="en-US"/>
          </a:p>
        </p:txBody>
      </p:sp>
    </p:spTree>
    <p:extLst>
      <p:ext uri="{BB962C8B-B14F-4D97-AF65-F5344CB8AC3E}">
        <p14:creationId xmlns:p14="http://schemas.microsoft.com/office/powerpoint/2010/main" val="25100990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Evergreen International Conference 2011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3B95CA-8536-485B-B7F2-0A71D95FAEE4}" type="slidenum">
              <a:rPr lang="en-US" smtClean="0"/>
              <a:pPr/>
              <a:t>‹#›</a:t>
            </a:fld>
            <a:endParaRPr lang="en-US"/>
          </a:p>
        </p:txBody>
      </p:sp>
    </p:spTree>
    <p:extLst>
      <p:ext uri="{BB962C8B-B14F-4D97-AF65-F5344CB8AC3E}">
        <p14:creationId xmlns:p14="http://schemas.microsoft.com/office/powerpoint/2010/main" val="26150648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accesspa.state.pa.u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elluminate.com/" TargetMode="External"/><Relationship Id="rId2" Type="http://schemas.openxmlformats.org/officeDocument/2006/relationships/hyperlink" Target="http://www.gotomeeting.com/" TargetMode="External"/><Relationship Id="rId1" Type="http://schemas.openxmlformats.org/officeDocument/2006/relationships/slideLayout" Target="../slideLayouts/slideLayout2.xml"/><Relationship Id="rId6" Type="http://schemas.openxmlformats.org/officeDocument/2006/relationships/hyperlink" Target="http://www.webex.com/" TargetMode="External"/><Relationship Id="rId5" Type="http://schemas.openxmlformats.org/officeDocument/2006/relationships/hyperlink" Target="http://www.blackboard.com/Platforms/Collaborate/Overview.aspx" TargetMode="External"/><Relationship Id="rId4" Type="http://schemas.openxmlformats.org/officeDocument/2006/relationships/hyperlink" Target="http://www.wimba.com/"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www.adobe.com/products/captivate/" TargetMode="External"/><Relationship Id="rId2" Type="http://schemas.openxmlformats.org/officeDocument/2006/relationships/hyperlink" Target="http://www.articulate.com/"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recordmydesktop.sourceforge.net/" TargetMode="External"/><Relationship Id="rId2" Type="http://schemas.openxmlformats.org/officeDocument/2006/relationships/hyperlink" Target="http://www.techsmith.com/camtasia/" TargetMode="External"/><Relationship Id="rId1" Type="http://schemas.openxmlformats.org/officeDocument/2006/relationships/slideLayout" Target="../slideLayouts/slideLayout2.xml"/><Relationship Id="rId4" Type="http://schemas.openxmlformats.org/officeDocument/2006/relationships/hyperlink" Target="http://www.debugmode.com/wink/"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mailto:payne@hslc.org" TargetMode="External"/><Relationship Id="rId2" Type="http://schemas.openxmlformats.org/officeDocument/2006/relationships/hyperlink" Target="mailto:hensler@hslc.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solidFill>
                  <a:srgbClr val="409377"/>
                </a:solidFill>
                <a:latin typeface="Arial" pitchFamily="34" charset="0"/>
                <a:cs typeface="Arial" pitchFamily="34" charset="0"/>
              </a:rPr>
              <a:t>Evergreen Staff Training:</a:t>
            </a:r>
            <a:br>
              <a:rPr lang="en-US" b="1" dirty="0" smtClean="0">
                <a:solidFill>
                  <a:srgbClr val="409377"/>
                </a:solidFill>
                <a:latin typeface="Arial" pitchFamily="34" charset="0"/>
                <a:cs typeface="Arial" pitchFamily="34" charset="0"/>
              </a:rPr>
            </a:br>
            <a:r>
              <a:rPr lang="en-US" b="1" dirty="0" smtClean="0">
                <a:solidFill>
                  <a:srgbClr val="409377"/>
                </a:solidFill>
                <a:latin typeface="Arial" pitchFamily="34" charset="0"/>
                <a:cs typeface="Arial" pitchFamily="34" charset="0"/>
              </a:rPr>
              <a:t>Online and Just in Time!</a:t>
            </a:r>
            <a:endParaRPr lang="en-US" b="1" dirty="0">
              <a:solidFill>
                <a:srgbClr val="409377"/>
              </a:solidFill>
              <a:latin typeface="Arial" pitchFamily="34" charset="0"/>
              <a:cs typeface="Arial" pitchFamily="34" charset="0"/>
            </a:endParaRPr>
          </a:p>
        </p:txBody>
      </p:sp>
      <p:sp>
        <p:nvSpPr>
          <p:cNvPr id="3" name="Subtitle 2"/>
          <p:cNvSpPr>
            <a:spLocks noGrp="1"/>
          </p:cNvSpPr>
          <p:nvPr>
            <p:ph type="subTitle" idx="1"/>
          </p:nvPr>
        </p:nvSpPr>
        <p:spPr>
          <a:xfrm>
            <a:off x="1371600" y="3733800"/>
            <a:ext cx="6400800" cy="533400"/>
          </a:xfrm>
        </p:spPr>
        <p:txBody>
          <a:bodyPr>
            <a:normAutofit fontScale="62500" lnSpcReduction="20000"/>
          </a:bodyPr>
          <a:lstStyle/>
          <a:p>
            <a:endParaRPr lang="en-US" sz="2000" dirty="0" smtClean="0">
              <a:latin typeface="Arial" pitchFamily="34" charset="0"/>
              <a:cs typeface="Arial" pitchFamily="34" charset="0"/>
            </a:endParaRPr>
          </a:p>
          <a:p>
            <a:r>
              <a:rPr lang="en-US" sz="2900" dirty="0" smtClean="0">
                <a:solidFill>
                  <a:srgbClr val="409377"/>
                </a:solidFill>
                <a:latin typeface="Arial" pitchFamily="34" charset="0"/>
                <a:cs typeface="Arial" pitchFamily="34" charset="0"/>
              </a:rPr>
              <a:t>Presented for</a:t>
            </a:r>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4504834"/>
            <a:ext cx="230505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4025" y="457200"/>
            <a:ext cx="5715000" cy="857250"/>
          </a:xfrm>
          <a:prstGeom prst="rect">
            <a:avLst/>
          </a:prstGeom>
        </p:spPr>
      </p:pic>
    </p:spTree>
    <p:extLst>
      <p:ext uri="{BB962C8B-B14F-4D97-AF65-F5344CB8AC3E}">
        <p14:creationId xmlns:p14="http://schemas.microsoft.com/office/powerpoint/2010/main" val="10679571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09377"/>
                </a:solidFill>
              </a:rPr>
              <a:t>Old Training Model: Time</a:t>
            </a:r>
            <a:endParaRPr lang="en-US" dirty="0">
              <a:solidFill>
                <a:srgbClr val="409377"/>
              </a:solidFill>
            </a:endParaRPr>
          </a:p>
        </p:txBody>
      </p:sp>
      <p:sp>
        <p:nvSpPr>
          <p:cNvPr id="3" name="Content Placeholder 2"/>
          <p:cNvSpPr>
            <a:spLocks noGrp="1"/>
          </p:cNvSpPr>
          <p:nvPr>
            <p:ph idx="1"/>
          </p:nvPr>
        </p:nvSpPr>
        <p:spPr/>
        <p:txBody>
          <a:bodyPr/>
          <a:lstStyle/>
          <a:p>
            <a:r>
              <a:rPr lang="en-US" dirty="0" smtClean="0"/>
              <a:t>Labor intensive and time consuming</a:t>
            </a:r>
          </a:p>
          <a:p>
            <a:pPr lvl="1"/>
            <a:r>
              <a:rPr lang="en-US" dirty="0" smtClean="0"/>
              <a:t>2 day initial consultation: circulation parameters, </a:t>
            </a:r>
            <a:r>
              <a:rPr lang="en-US" dirty="0" err="1" smtClean="0"/>
              <a:t>WebPAC</a:t>
            </a:r>
            <a:r>
              <a:rPr lang="en-US" dirty="0" smtClean="0"/>
              <a:t> and other options</a:t>
            </a:r>
          </a:p>
          <a:p>
            <a:pPr lvl="1"/>
            <a:r>
              <a:rPr lang="en-US" dirty="0" smtClean="0"/>
              <a:t>2 days basic circulation and cataloging training</a:t>
            </a:r>
          </a:p>
          <a:p>
            <a:pPr lvl="1"/>
            <a:r>
              <a:rPr lang="en-US" dirty="0" smtClean="0"/>
              <a:t>2 days advanced </a:t>
            </a:r>
            <a:r>
              <a:rPr lang="en-US" dirty="0" err="1" smtClean="0"/>
              <a:t>circ</a:t>
            </a:r>
            <a:r>
              <a:rPr lang="en-US" dirty="0" smtClean="0"/>
              <a:t> and cataloging training</a:t>
            </a:r>
          </a:p>
          <a:p>
            <a:pPr lvl="1"/>
            <a:r>
              <a:rPr lang="en-US" dirty="0" smtClean="0"/>
              <a:t>2 days acquisitions and serials setup (if needed)</a:t>
            </a:r>
          </a:p>
          <a:p>
            <a:pPr lvl="1"/>
            <a:r>
              <a:rPr lang="en-US" dirty="0" smtClean="0"/>
              <a:t>2 days acquisitions and serials training (if needed)</a:t>
            </a:r>
          </a:p>
          <a:p>
            <a:pPr lvl="1"/>
            <a:r>
              <a:rPr lang="en-US" i="1" dirty="0" smtClean="0"/>
              <a:t>Plus time allowances for vendor setup</a:t>
            </a:r>
            <a:endParaRPr lang="en-US" i="1" dirty="0"/>
          </a:p>
        </p:txBody>
      </p:sp>
      <p:sp>
        <p:nvSpPr>
          <p:cNvPr id="4" name="Footer Placeholder 3"/>
          <p:cNvSpPr>
            <a:spLocks noGrp="1"/>
          </p:cNvSpPr>
          <p:nvPr>
            <p:ph type="ftr" sz="quarter" idx="11"/>
          </p:nvPr>
        </p:nvSpPr>
        <p:spPr/>
        <p:txBody>
          <a:bodyPr/>
          <a:lstStyle/>
          <a:p>
            <a:r>
              <a:rPr lang="en-US" smtClean="0"/>
              <a:t>Evergreen International Conference 2011</a:t>
            </a:r>
            <a:endParaRPr lang="en-US" dirty="0"/>
          </a:p>
        </p:txBody>
      </p:sp>
    </p:spTree>
    <p:extLst>
      <p:ext uri="{BB962C8B-B14F-4D97-AF65-F5344CB8AC3E}">
        <p14:creationId xmlns:p14="http://schemas.microsoft.com/office/powerpoint/2010/main" val="11826141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409377"/>
                </a:solidFill>
              </a:rPr>
              <a:t>Old Training Model: Cost</a:t>
            </a:r>
            <a:endParaRPr lang="en-US" dirty="0">
              <a:solidFill>
                <a:srgbClr val="409377"/>
              </a:solidFill>
            </a:endParaRPr>
          </a:p>
        </p:txBody>
      </p:sp>
      <p:sp>
        <p:nvSpPr>
          <p:cNvPr id="3" name="Content Placeholder 2"/>
          <p:cNvSpPr>
            <a:spLocks noGrp="1"/>
          </p:cNvSpPr>
          <p:nvPr>
            <p:ph idx="1"/>
          </p:nvPr>
        </p:nvSpPr>
        <p:spPr/>
        <p:txBody>
          <a:bodyPr/>
          <a:lstStyle/>
          <a:p>
            <a:r>
              <a:rPr lang="en-US" dirty="0" smtClean="0"/>
              <a:t>No cost to libraries, but…</a:t>
            </a:r>
          </a:p>
          <a:p>
            <a:r>
              <a:rPr lang="en-US" dirty="0" smtClean="0"/>
              <a:t>Expensive for HSLC</a:t>
            </a:r>
          </a:p>
          <a:p>
            <a:pPr lvl="1"/>
            <a:r>
              <a:rPr lang="en-US" dirty="0" smtClean="0"/>
              <a:t>Staff travel expenses</a:t>
            </a:r>
          </a:p>
          <a:p>
            <a:pPr lvl="2"/>
            <a:r>
              <a:rPr lang="en-US" dirty="0" smtClean="0"/>
              <a:t>Mileage </a:t>
            </a:r>
            <a:r>
              <a:rPr lang="en-US" i="1" dirty="0" smtClean="0"/>
              <a:t>or</a:t>
            </a:r>
            <a:r>
              <a:rPr lang="en-US" dirty="0" smtClean="0"/>
              <a:t> car rental/gas </a:t>
            </a:r>
            <a:r>
              <a:rPr lang="en-US" i="1" dirty="0" smtClean="0"/>
              <a:t>or</a:t>
            </a:r>
            <a:r>
              <a:rPr lang="en-US" dirty="0" smtClean="0"/>
              <a:t> airfare plus ground transportation</a:t>
            </a:r>
          </a:p>
          <a:p>
            <a:pPr lvl="2"/>
            <a:r>
              <a:rPr lang="en-US" dirty="0" smtClean="0"/>
              <a:t>Hotels</a:t>
            </a:r>
          </a:p>
          <a:p>
            <a:pPr lvl="2"/>
            <a:r>
              <a:rPr lang="en-US" dirty="0" smtClean="0"/>
              <a:t>Meals</a:t>
            </a:r>
          </a:p>
          <a:p>
            <a:pPr lvl="2"/>
            <a:r>
              <a:rPr lang="en-US" dirty="0" smtClean="0"/>
              <a:t>Tolls</a:t>
            </a:r>
          </a:p>
          <a:p>
            <a:pPr marL="914400" lvl="2" indent="0">
              <a:buNone/>
            </a:pPr>
            <a:endParaRPr lang="en-US" dirty="0" smtClean="0"/>
          </a:p>
          <a:p>
            <a:pPr lvl="2"/>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smtClean="0"/>
              <a:t>Evergreen International Conference 2011</a:t>
            </a:r>
            <a:endParaRPr lang="en-US" dirty="0"/>
          </a:p>
        </p:txBody>
      </p:sp>
    </p:spTree>
    <p:extLst>
      <p:ext uri="{BB962C8B-B14F-4D97-AF65-F5344CB8AC3E}">
        <p14:creationId xmlns:p14="http://schemas.microsoft.com/office/powerpoint/2010/main" val="8258644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09377"/>
                </a:solidFill>
              </a:rPr>
              <a:t>Old Training Model: Information</a:t>
            </a:r>
            <a:endParaRPr lang="en-US" dirty="0">
              <a:solidFill>
                <a:srgbClr val="409377"/>
              </a:solidFill>
            </a:endParaRPr>
          </a:p>
        </p:txBody>
      </p:sp>
      <p:sp>
        <p:nvSpPr>
          <p:cNvPr id="3" name="Content Placeholder 2"/>
          <p:cNvSpPr>
            <a:spLocks noGrp="1"/>
          </p:cNvSpPr>
          <p:nvPr>
            <p:ph idx="1"/>
          </p:nvPr>
        </p:nvSpPr>
        <p:spPr/>
        <p:txBody>
          <a:bodyPr/>
          <a:lstStyle/>
          <a:p>
            <a:r>
              <a:rPr lang="en-US" dirty="0" smtClean="0"/>
              <a:t>Too much information too soon</a:t>
            </a:r>
          </a:p>
          <a:p>
            <a:pPr lvl="1"/>
            <a:r>
              <a:rPr lang="en-US" dirty="0" smtClean="0"/>
              <a:t>Often 3-6 months  from beginning of installation and implementation to go-live</a:t>
            </a:r>
          </a:p>
          <a:p>
            <a:pPr lvl="1"/>
            <a:r>
              <a:rPr lang="en-US" dirty="0" smtClean="0"/>
              <a:t>Due to expense, no live, on-site follow-up training</a:t>
            </a:r>
          </a:p>
          <a:p>
            <a:pPr lvl="2"/>
            <a:r>
              <a:rPr lang="en-US" dirty="0" err="1" smtClean="0"/>
              <a:t>HelpDesk</a:t>
            </a:r>
            <a:r>
              <a:rPr lang="en-US" dirty="0" smtClean="0"/>
              <a:t> or phone only</a:t>
            </a:r>
          </a:p>
          <a:p>
            <a:pPr lvl="1"/>
            <a:r>
              <a:rPr lang="en-US" dirty="0" smtClean="0"/>
              <a:t>By the time statistics were needed, library staff forgot all training in that area</a:t>
            </a:r>
          </a:p>
          <a:p>
            <a:pPr marL="457200" lvl="1" indent="0">
              <a:buNone/>
            </a:pPr>
            <a:endParaRPr lang="en-US" dirty="0" smtClean="0"/>
          </a:p>
        </p:txBody>
      </p:sp>
      <p:sp>
        <p:nvSpPr>
          <p:cNvPr id="4" name="Footer Placeholder 3"/>
          <p:cNvSpPr>
            <a:spLocks noGrp="1"/>
          </p:cNvSpPr>
          <p:nvPr>
            <p:ph type="ftr" sz="quarter" idx="11"/>
          </p:nvPr>
        </p:nvSpPr>
        <p:spPr/>
        <p:txBody>
          <a:bodyPr/>
          <a:lstStyle/>
          <a:p>
            <a:r>
              <a:rPr lang="en-US" smtClean="0"/>
              <a:t>Evergreen International Conference 2011</a:t>
            </a:r>
            <a:endParaRPr lang="en-US" dirty="0"/>
          </a:p>
        </p:txBody>
      </p:sp>
    </p:spTree>
    <p:extLst>
      <p:ext uri="{BB962C8B-B14F-4D97-AF65-F5344CB8AC3E}">
        <p14:creationId xmlns:p14="http://schemas.microsoft.com/office/powerpoint/2010/main" val="23993729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409377"/>
                </a:solidFill>
              </a:rPr>
              <a:t>New Training Model</a:t>
            </a:r>
            <a:endParaRPr lang="en-US" dirty="0">
              <a:solidFill>
                <a:srgbClr val="409377"/>
              </a:solidFill>
            </a:endParaRPr>
          </a:p>
        </p:txBody>
      </p:sp>
      <p:sp>
        <p:nvSpPr>
          <p:cNvPr id="3" name="Content Placeholder 2"/>
          <p:cNvSpPr>
            <a:spLocks noGrp="1"/>
          </p:cNvSpPr>
          <p:nvPr>
            <p:ph idx="1"/>
          </p:nvPr>
        </p:nvSpPr>
        <p:spPr/>
        <p:txBody>
          <a:bodyPr>
            <a:normAutofit fontScale="92500" lnSpcReduction="10000"/>
          </a:bodyPr>
          <a:lstStyle/>
          <a:p>
            <a:r>
              <a:rPr lang="en-US" dirty="0" smtClean="0"/>
              <a:t>Online</a:t>
            </a:r>
          </a:p>
          <a:p>
            <a:pPr lvl="1"/>
            <a:r>
              <a:rPr lang="en-US" dirty="0" smtClean="0"/>
              <a:t>Live, virtual training courses</a:t>
            </a:r>
          </a:p>
          <a:p>
            <a:pPr lvl="1"/>
            <a:r>
              <a:rPr lang="en-US" dirty="0" smtClean="0"/>
              <a:t>Self-paced courses</a:t>
            </a:r>
          </a:p>
          <a:p>
            <a:r>
              <a:rPr lang="en-US" dirty="0" smtClean="0"/>
              <a:t>Can train multiple libraries together</a:t>
            </a:r>
          </a:p>
          <a:p>
            <a:r>
              <a:rPr lang="en-US" dirty="0" smtClean="0"/>
              <a:t>Is cost-effective</a:t>
            </a:r>
          </a:p>
          <a:p>
            <a:r>
              <a:rPr lang="en-US" dirty="0" smtClean="0"/>
              <a:t>Is just in time</a:t>
            </a:r>
          </a:p>
          <a:p>
            <a:pPr lvl="1"/>
            <a:r>
              <a:rPr lang="en-US" dirty="0" smtClean="0"/>
              <a:t>Within 1-2 months prior to go-live date</a:t>
            </a:r>
          </a:p>
          <a:p>
            <a:pPr lvl="1"/>
            <a:r>
              <a:rPr lang="en-US" dirty="0" smtClean="0"/>
              <a:t>Online, self-paced refresher courses</a:t>
            </a:r>
          </a:p>
          <a:p>
            <a:pPr lvl="1"/>
            <a:r>
              <a:rPr lang="en-US" dirty="0" smtClean="0"/>
              <a:t>Live, virtual courses may be repeated as needed</a:t>
            </a:r>
            <a:endParaRPr lang="en-US" dirty="0"/>
          </a:p>
        </p:txBody>
      </p:sp>
      <p:sp>
        <p:nvSpPr>
          <p:cNvPr id="4" name="Footer Placeholder 3"/>
          <p:cNvSpPr>
            <a:spLocks noGrp="1"/>
          </p:cNvSpPr>
          <p:nvPr>
            <p:ph type="ftr" sz="quarter" idx="11"/>
          </p:nvPr>
        </p:nvSpPr>
        <p:spPr/>
        <p:txBody>
          <a:bodyPr/>
          <a:lstStyle/>
          <a:p>
            <a:r>
              <a:rPr lang="en-US" smtClean="0"/>
              <a:t>Evergreen International Conference 2011</a:t>
            </a:r>
            <a:endParaRPr lang="en-US" dirty="0"/>
          </a:p>
        </p:txBody>
      </p:sp>
    </p:spTree>
    <p:extLst>
      <p:ext uri="{BB962C8B-B14F-4D97-AF65-F5344CB8AC3E}">
        <p14:creationId xmlns:p14="http://schemas.microsoft.com/office/powerpoint/2010/main" val="38397922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09377"/>
                </a:solidFill>
              </a:rPr>
              <a:t>New Training Model: Time</a:t>
            </a:r>
            <a:endParaRPr lang="en-US" dirty="0">
              <a:solidFill>
                <a:srgbClr val="409377"/>
              </a:solidFill>
            </a:endParaRPr>
          </a:p>
        </p:txBody>
      </p:sp>
      <p:sp>
        <p:nvSpPr>
          <p:cNvPr id="3" name="Content Placeholder 2"/>
          <p:cNvSpPr>
            <a:spLocks noGrp="1"/>
          </p:cNvSpPr>
          <p:nvPr>
            <p:ph idx="1"/>
          </p:nvPr>
        </p:nvSpPr>
        <p:spPr/>
        <p:txBody>
          <a:bodyPr/>
          <a:lstStyle/>
          <a:p>
            <a:r>
              <a:rPr lang="en-US" smtClean="0"/>
              <a:t>Can easily train </a:t>
            </a:r>
            <a:r>
              <a:rPr lang="en-US" dirty="0" smtClean="0"/>
              <a:t>multiple libraries together</a:t>
            </a:r>
          </a:p>
          <a:p>
            <a:pPr lvl="1"/>
            <a:r>
              <a:rPr lang="en-US" dirty="0" smtClean="0"/>
              <a:t>Geographic proximity not important</a:t>
            </a:r>
          </a:p>
          <a:p>
            <a:pPr lvl="1"/>
            <a:r>
              <a:rPr lang="en-US" dirty="0" smtClean="0"/>
              <a:t>Shared bibliographic database</a:t>
            </a:r>
          </a:p>
          <a:p>
            <a:pPr lvl="1"/>
            <a:r>
              <a:rPr lang="en-US" dirty="0" smtClean="0"/>
              <a:t>Shared cataloging and circulation policies</a:t>
            </a:r>
          </a:p>
          <a:p>
            <a:r>
              <a:rPr lang="en-US" dirty="0" smtClean="0"/>
              <a:t>No travel time for HSLC staff</a:t>
            </a:r>
          </a:p>
          <a:p>
            <a:r>
              <a:rPr lang="en-US" dirty="0" smtClean="0"/>
              <a:t>No all-day sessions for library staff</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Evergreen International Conference 2011</a:t>
            </a:r>
            <a:endParaRPr lang="en-US" dirty="0"/>
          </a:p>
        </p:txBody>
      </p:sp>
    </p:spTree>
    <p:extLst>
      <p:ext uri="{BB962C8B-B14F-4D97-AF65-F5344CB8AC3E}">
        <p14:creationId xmlns:p14="http://schemas.microsoft.com/office/powerpoint/2010/main" val="1173170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409377"/>
                </a:solidFill>
              </a:rPr>
              <a:t>New Training Model: Cost</a:t>
            </a:r>
            <a:endParaRPr lang="en-US" dirty="0">
              <a:solidFill>
                <a:srgbClr val="409377"/>
              </a:solidFill>
            </a:endParaRPr>
          </a:p>
        </p:txBody>
      </p:sp>
      <p:sp>
        <p:nvSpPr>
          <p:cNvPr id="3" name="Content Placeholder 2"/>
          <p:cNvSpPr>
            <a:spLocks noGrp="1"/>
          </p:cNvSpPr>
          <p:nvPr>
            <p:ph idx="1"/>
          </p:nvPr>
        </p:nvSpPr>
        <p:spPr/>
        <p:txBody>
          <a:bodyPr/>
          <a:lstStyle/>
          <a:p>
            <a:r>
              <a:rPr lang="en-US" dirty="0" smtClean="0"/>
              <a:t>Cost-effective</a:t>
            </a:r>
          </a:p>
          <a:p>
            <a:pPr lvl="1"/>
            <a:r>
              <a:rPr lang="en-US" dirty="0" smtClean="0"/>
              <a:t>Still no cost to libraries</a:t>
            </a:r>
          </a:p>
          <a:p>
            <a:pPr lvl="1"/>
            <a:r>
              <a:rPr lang="en-US" dirty="0" smtClean="0"/>
              <a:t>HSLC:</a:t>
            </a:r>
          </a:p>
          <a:p>
            <a:pPr lvl="2"/>
            <a:r>
              <a:rPr lang="en-US" dirty="0" smtClean="0"/>
              <a:t>No staff travel expenses</a:t>
            </a:r>
          </a:p>
          <a:p>
            <a:pPr lvl="2"/>
            <a:r>
              <a:rPr lang="en-US" dirty="0" smtClean="0"/>
              <a:t>Travel money can be re-allocated</a:t>
            </a:r>
          </a:p>
          <a:p>
            <a:pPr lvl="2"/>
            <a:r>
              <a:rPr lang="en-US" dirty="0" smtClean="0"/>
              <a:t>One-time software purchases</a:t>
            </a:r>
          </a:p>
          <a:p>
            <a:pPr lvl="3"/>
            <a:r>
              <a:rPr lang="en-US" dirty="0" smtClean="0"/>
              <a:t>Minimal cost for upgrades</a:t>
            </a:r>
          </a:p>
          <a:p>
            <a:pPr marL="914400" lvl="2" indent="0">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Evergreen International Conference 2011</a:t>
            </a:r>
            <a:endParaRPr lang="en-US" dirty="0"/>
          </a:p>
        </p:txBody>
      </p:sp>
    </p:spTree>
    <p:extLst>
      <p:ext uri="{BB962C8B-B14F-4D97-AF65-F5344CB8AC3E}">
        <p14:creationId xmlns:p14="http://schemas.microsoft.com/office/powerpoint/2010/main" val="3177582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09377"/>
                </a:solidFill>
              </a:rPr>
              <a:t>New Training Model: Information</a:t>
            </a:r>
            <a:endParaRPr lang="en-US" dirty="0">
              <a:solidFill>
                <a:srgbClr val="409377"/>
              </a:solidFill>
            </a:endParaRPr>
          </a:p>
        </p:txBody>
      </p:sp>
      <p:sp>
        <p:nvSpPr>
          <p:cNvPr id="3" name="Content Placeholder 2"/>
          <p:cNvSpPr>
            <a:spLocks noGrp="1"/>
          </p:cNvSpPr>
          <p:nvPr>
            <p:ph idx="1"/>
          </p:nvPr>
        </p:nvSpPr>
        <p:spPr/>
        <p:txBody>
          <a:bodyPr>
            <a:normAutofit/>
          </a:bodyPr>
          <a:lstStyle/>
          <a:p>
            <a:r>
              <a:rPr lang="en-US" dirty="0" smtClean="0"/>
              <a:t>Just in time!</a:t>
            </a:r>
          </a:p>
          <a:p>
            <a:pPr lvl="1"/>
            <a:r>
              <a:rPr lang="en-US" dirty="0" smtClean="0"/>
              <a:t>Designed in accordance with best practices</a:t>
            </a:r>
          </a:p>
          <a:p>
            <a:pPr lvl="1"/>
            <a:r>
              <a:rPr lang="en-US" dirty="0" smtClean="0"/>
              <a:t>Eliminate long, 2-day sessions</a:t>
            </a:r>
          </a:p>
          <a:p>
            <a:pPr lvl="1"/>
            <a:r>
              <a:rPr lang="en-US" dirty="0" smtClean="0"/>
              <a:t>Provide shorter, task-specific sessions</a:t>
            </a:r>
          </a:p>
          <a:p>
            <a:pPr lvl="1"/>
            <a:r>
              <a:rPr lang="en-US" dirty="0" smtClean="0"/>
              <a:t>No need to “squeeze things in while we’re there”</a:t>
            </a:r>
          </a:p>
          <a:p>
            <a:pPr lvl="1"/>
            <a:endParaRPr lang="en-US" dirty="0" smtClean="0"/>
          </a:p>
          <a:p>
            <a:pPr lvl="2"/>
            <a:endParaRPr lang="en-US" dirty="0"/>
          </a:p>
        </p:txBody>
      </p:sp>
      <p:sp>
        <p:nvSpPr>
          <p:cNvPr id="4" name="Footer Placeholder 3"/>
          <p:cNvSpPr>
            <a:spLocks noGrp="1"/>
          </p:cNvSpPr>
          <p:nvPr>
            <p:ph type="ftr" sz="quarter" idx="11"/>
          </p:nvPr>
        </p:nvSpPr>
        <p:spPr/>
        <p:txBody>
          <a:bodyPr/>
          <a:lstStyle/>
          <a:p>
            <a:r>
              <a:rPr lang="en-US" smtClean="0"/>
              <a:t>Evergreen International Conference 2011</a:t>
            </a:r>
            <a:endParaRPr lang="en-US" dirty="0"/>
          </a:p>
        </p:txBody>
      </p:sp>
    </p:spTree>
    <p:extLst>
      <p:ext uri="{BB962C8B-B14F-4D97-AF65-F5344CB8AC3E}">
        <p14:creationId xmlns:p14="http://schemas.microsoft.com/office/powerpoint/2010/main" val="1927737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09377"/>
                </a:solidFill>
              </a:rPr>
              <a:t>New Training Model: Information</a:t>
            </a:r>
            <a:endParaRPr lang="en-US" dirty="0">
              <a:solidFill>
                <a:srgbClr val="409377"/>
              </a:solidFill>
            </a:endParaRPr>
          </a:p>
        </p:txBody>
      </p:sp>
      <p:sp>
        <p:nvSpPr>
          <p:cNvPr id="3" name="Content Placeholder 2"/>
          <p:cNvSpPr>
            <a:spLocks noGrp="1"/>
          </p:cNvSpPr>
          <p:nvPr>
            <p:ph idx="1"/>
          </p:nvPr>
        </p:nvSpPr>
        <p:spPr/>
        <p:txBody>
          <a:bodyPr>
            <a:normAutofit lnSpcReduction="10000"/>
          </a:bodyPr>
          <a:lstStyle/>
          <a:p>
            <a:r>
              <a:rPr lang="en-US" dirty="0"/>
              <a:t>More flexibility for delivery</a:t>
            </a:r>
          </a:p>
          <a:p>
            <a:pPr lvl="1"/>
            <a:r>
              <a:rPr lang="en-US" dirty="0"/>
              <a:t>Self-paced introductory </a:t>
            </a:r>
            <a:r>
              <a:rPr lang="en-US" dirty="0" smtClean="0"/>
              <a:t>courses</a:t>
            </a:r>
          </a:p>
          <a:p>
            <a:pPr lvl="2"/>
            <a:r>
              <a:rPr lang="en-US" dirty="0" smtClean="0"/>
              <a:t>Articulate via </a:t>
            </a:r>
            <a:r>
              <a:rPr lang="en-US" dirty="0" err="1" smtClean="0"/>
              <a:t>WebJunction</a:t>
            </a:r>
            <a:endParaRPr lang="en-US" dirty="0"/>
          </a:p>
          <a:p>
            <a:pPr lvl="1"/>
            <a:r>
              <a:rPr lang="en-US" dirty="0"/>
              <a:t>Live, virtual training for major </a:t>
            </a:r>
            <a:r>
              <a:rPr lang="en-US" dirty="0" smtClean="0"/>
              <a:t>functions</a:t>
            </a:r>
          </a:p>
          <a:p>
            <a:pPr lvl="2"/>
            <a:r>
              <a:rPr lang="en-US" dirty="0" err="1" smtClean="0"/>
              <a:t>Elluminate</a:t>
            </a:r>
            <a:endParaRPr lang="en-US" dirty="0"/>
          </a:p>
          <a:p>
            <a:pPr lvl="1"/>
            <a:r>
              <a:rPr lang="en-US" dirty="0"/>
              <a:t>Self-paced “refresher” </a:t>
            </a:r>
            <a:r>
              <a:rPr lang="en-US" dirty="0" smtClean="0"/>
              <a:t>courses</a:t>
            </a:r>
          </a:p>
          <a:p>
            <a:pPr lvl="2"/>
            <a:r>
              <a:rPr lang="en-US" dirty="0">
                <a:solidFill>
                  <a:prstClr val="black"/>
                </a:solidFill>
              </a:rPr>
              <a:t>Articulate via </a:t>
            </a:r>
            <a:r>
              <a:rPr lang="en-US" dirty="0" err="1">
                <a:solidFill>
                  <a:prstClr val="black"/>
                </a:solidFill>
              </a:rPr>
              <a:t>WebJunction</a:t>
            </a:r>
            <a:endParaRPr lang="en-US" dirty="0">
              <a:solidFill>
                <a:prstClr val="black"/>
              </a:solidFill>
            </a:endParaRPr>
          </a:p>
          <a:p>
            <a:pPr lvl="1"/>
            <a:r>
              <a:rPr lang="en-US" dirty="0" smtClean="0"/>
              <a:t>Can </a:t>
            </a:r>
            <a:r>
              <a:rPr lang="en-US" dirty="0"/>
              <a:t>provide live, virtual one-on-one </a:t>
            </a:r>
            <a:r>
              <a:rPr lang="en-US" dirty="0" smtClean="0"/>
              <a:t>follow-up</a:t>
            </a:r>
          </a:p>
          <a:p>
            <a:pPr lvl="2"/>
            <a:r>
              <a:rPr lang="en-US" dirty="0" err="1" smtClean="0"/>
              <a:t>Elluminate</a:t>
            </a:r>
            <a:r>
              <a:rPr lang="en-US" dirty="0" smtClean="0"/>
              <a:t> 3-person “room”</a:t>
            </a:r>
            <a:endParaRPr lang="en-US" dirty="0"/>
          </a:p>
          <a:p>
            <a:endParaRPr lang="en-US" dirty="0"/>
          </a:p>
        </p:txBody>
      </p:sp>
      <p:sp>
        <p:nvSpPr>
          <p:cNvPr id="4" name="Footer Placeholder 3"/>
          <p:cNvSpPr>
            <a:spLocks noGrp="1"/>
          </p:cNvSpPr>
          <p:nvPr>
            <p:ph type="ftr" sz="quarter" idx="11"/>
          </p:nvPr>
        </p:nvSpPr>
        <p:spPr/>
        <p:txBody>
          <a:bodyPr/>
          <a:lstStyle/>
          <a:p>
            <a:r>
              <a:rPr lang="en-US" smtClean="0"/>
              <a:t>Evergreen International Conference 2011</a:t>
            </a:r>
            <a:endParaRPr lang="en-US" dirty="0"/>
          </a:p>
        </p:txBody>
      </p:sp>
    </p:spTree>
    <p:extLst>
      <p:ext uri="{BB962C8B-B14F-4D97-AF65-F5344CB8AC3E}">
        <p14:creationId xmlns:p14="http://schemas.microsoft.com/office/powerpoint/2010/main" val="14417395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09377"/>
                </a:solidFill>
              </a:rPr>
              <a:t>Evergreen Training Survey</a:t>
            </a:r>
            <a:endParaRPr lang="en-US" dirty="0">
              <a:solidFill>
                <a:srgbClr val="409377"/>
              </a:solidFill>
            </a:endParaRPr>
          </a:p>
        </p:txBody>
      </p:sp>
      <p:sp>
        <p:nvSpPr>
          <p:cNvPr id="3" name="Content Placeholder 2"/>
          <p:cNvSpPr>
            <a:spLocks noGrp="1"/>
          </p:cNvSpPr>
          <p:nvPr>
            <p:ph idx="1"/>
          </p:nvPr>
        </p:nvSpPr>
        <p:spPr/>
        <p:txBody>
          <a:bodyPr/>
          <a:lstStyle/>
          <a:p>
            <a:pPr marL="0" indent="0">
              <a:buNone/>
            </a:pPr>
            <a:r>
              <a:rPr lang="en-US" dirty="0" smtClean="0"/>
              <a:t>Asked individuals at 25 Evergreen (or soon-to-be) libraries/systems about:</a:t>
            </a:r>
          </a:p>
          <a:p>
            <a:r>
              <a:rPr lang="en-US" sz="2800" dirty="0" smtClean="0"/>
              <a:t>Training methods (live,  or online)</a:t>
            </a:r>
          </a:p>
          <a:p>
            <a:r>
              <a:rPr lang="en-US" sz="2800" dirty="0" smtClean="0"/>
              <a:t>Timing </a:t>
            </a:r>
          </a:p>
          <a:p>
            <a:r>
              <a:rPr lang="en-US" sz="2800" dirty="0" smtClean="0"/>
              <a:t>Evaluation of method</a:t>
            </a:r>
          </a:p>
          <a:p>
            <a:r>
              <a:rPr lang="en-US" sz="2800" dirty="0"/>
              <a:t>Software used for online training</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Evergreen International Conference 2011</a:t>
            </a:r>
            <a:endParaRPr lang="en-US" dirty="0"/>
          </a:p>
        </p:txBody>
      </p:sp>
    </p:spTree>
    <p:extLst>
      <p:ext uri="{BB962C8B-B14F-4D97-AF65-F5344CB8AC3E}">
        <p14:creationId xmlns:p14="http://schemas.microsoft.com/office/powerpoint/2010/main" val="36808633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409377"/>
                </a:solidFill>
              </a:rPr>
              <a:t>Training Philosophy and Best Practices</a:t>
            </a:r>
          </a:p>
        </p:txBody>
      </p:sp>
      <p:sp>
        <p:nvSpPr>
          <p:cNvPr id="3" name="Content Placeholder 2"/>
          <p:cNvSpPr>
            <a:spLocks noGrp="1"/>
          </p:cNvSpPr>
          <p:nvPr>
            <p:ph idx="1"/>
          </p:nvPr>
        </p:nvSpPr>
        <p:spPr/>
        <p:txBody>
          <a:bodyPr>
            <a:normAutofit/>
          </a:bodyPr>
          <a:lstStyle/>
          <a:p>
            <a:pPr marL="0" indent="0" algn="ctr">
              <a:buNone/>
            </a:pPr>
            <a:r>
              <a:rPr lang="en-US" dirty="0" smtClean="0"/>
              <a:t>Current research and how it informs our training</a:t>
            </a:r>
          </a:p>
          <a:p>
            <a:pPr marL="0" indent="0" algn="ctr">
              <a:buNone/>
            </a:pPr>
            <a:endParaRPr lang="en-US" sz="2400" dirty="0" smtClean="0"/>
          </a:p>
          <a:p>
            <a:pPr marL="0" indent="0">
              <a:buNone/>
            </a:pPr>
            <a:r>
              <a:rPr lang="en-US" sz="2400" dirty="0" smtClean="0"/>
              <a:t>U.S. Department of Education, Office of Planning, Evaluation, and Policy Development conducted a systematic search of the research literature from 1996 through July 2008 identifying more than 1000 empirical studies of online learning (defined as learning that takes place partially or entirely over the Internet).</a:t>
            </a:r>
            <a:r>
              <a:rPr lang="en-US" sz="2400" baseline="30000" dirty="0" smtClean="0"/>
              <a:t>4</a:t>
            </a:r>
            <a:r>
              <a:rPr lang="en-US" sz="2400" dirty="0" smtClean="0"/>
              <a:t/>
            </a:r>
            <a:br>
              <a:rPr lang="en-US" sz="2400" dirty="0" smtClean="0"/>
            </a:br>
            <a:endParaRPr lang="en-US" sz="2400" dirty="0"/>
          </a:p>
          <a:p>
            <a:pPr lvl="1"/>
            <a:endParaRPr lang="en-US" dirty="0"/>
          </a:p>
          <a:p>
            <a:pPr lvl="1"/>
            <a:endParaRPr lang="en-US" dirty="0"/>
          </a:p>
        </p:txBody>
      </p:sp>
      <p:sp>
        <p:nvSpPr>
          <p:cNvPr id="4" name="Footer Placeholder 3"/>
          <p:cNvSpPr>
            <a:spLocks noGrp="1"/>
          </p:cNvSpPr>
          <p:nvPr>
            <p:ph type="ftr" sz="quarter" idx="11"/>
          </p:nvPr>
        </p:nvSpPr>
        <p:spPr/>
        <p:txBody>
          <a:bodyPr/>
          <a:lstStyle/>
          <a:p>
            <a:r>
              <a:rPr lang="en-US" smtClean="0"/>
              <a:t>Evergreen International Conference 2011</a:t>
            </a:r>
            <a:endParaRPr lang="en-US" dirty="0"/>
          </a:p>
        </p:txBody>
      </p:sp>
    </p:spTree>
    <p:extLst>
      <p:ext uri="{BB962C8B-B14F-4D97-AF65-F5344CB8AC3E}">
        <p14:creationId xmlns:p14="http://schemas.microsoft.com/office/powerpoint/2010/main" val="1142593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solidFill>
                  <a:srgbClr val="409377"/>
                </a:solidFill>
              </a:rPr>
              <a:t>HSLC</a:t>
            </a:r>
            <a:endParaRPr lang="en-US" dirty="0">
              <a:solidFill>
                <a:srgbClr val="409377"/>
              </a:solidFill>
            </a:endParaRPr>
          </a:p>
        </p:txBody>
      </p:sp>
      <p:sp>
        <p:nvSpPr>
          <p:cNvPr id="9" name="Content Placeholder 8"/>
          <p:cNvSpPr>
            <a:spLocks noGrp="1"/>
          </p:cNvSpPr>
          <p:nvPr>
            <p:ph idx="1"/>
          </p:nvPr>
        </p:nvSpPr>
        <p:spPr/>
        <p:txBody>
          <a:bodyPr/>
          <a:lstStyle/>
          <a:p>
            <a:pPr marL="0" indent="0">
              <a:buNone/>
            </a:pPr>
            <a:r>
              <a:rPr lang="en-US" dirty="0" smtClean="0"/>
              <a:t>HSLC is a not-for-profit organization founded to promote information sharing among its members.</a:t>
            </a:r>
          </a:p>
          <a:p>
            <a:r>
              <a:rPr lang="en-US" dirty="0" smtClean="0"/>
              <a:t>Founded in 1988</a:t>
            </a:r>
          </a:p>
          <a:p>
            <a:r>
              <a:rPr lang="en-US" dirty="0" smtClean="0"/>
              <a:t>Based in Philadelphia, PA</a:t>
            </a:r>
          </a:p>
          <a:p>
            <a:r>
              <a:rPr lang="en-US" dirty="0" smtClean="0"/>
              <a:t>Provides several cooperative services</a:t>
            </a:r>
          </a:p>
          <a:p>
            <a:endParaRPr lang="en-US" dirty="0"/>
          </a:p>
        </p:txBody>
      </p:sp>
      <p:sp>
        <p:nvSpPr>
          <p:cNvPr id="10" name="Footer Placeholder 9"/>
          <p:cNvSpPr>
            <a:spLocks noGrp="1"/>
          </p:cNvSpPr>
          <p:nvPr>
            <p:ph type="ftr" sz="quarter" idx="11"/>
          </p:nvPr>
        </p:nvSpPr>
        <p:spPr/>
        <p:txBody>
          <a:bodyPr/>
          <a:lstStyle/>
          <a:p>
            <a:r>
              <a:rPr lang="en-US" smtClean="0"/>
              <a:t>Evergreen International Conference 2011</a:t>
            </a:r>
            <a:endParaRPr lang="en-US" dirty="0"/>
          </a:p>
        </p:txBody>
      </p:sp>
    </p:spTree>
    <p:extLst>
      <p:ext uri="{BB962C8B-B14F-4D97-AF65-F5344CB8AC3E}">
        <p14:creationId xmlns:p14="http://schemas.microsoft.com/office/powerpoint/2010/main" val="13665820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409377"/>
                </a:solidFill>
              </a:rPr>
              <a:t>Training Philosophy and Best Practices</a:t>
            </a:r>
            <a:endParaRPr lang="en-US" dirty="0">
              <a:solidFill>
                <a:srgbClr val="409377"/>
              </a:solidFill>
            </a:endParaRPr>
          </a:p>
        </p:txBody>
      </p:sp>
      <p:sp>
        <p:nvSpPr>
          <p:cNvPr id="3" name="Content Placeholder 2"/>
          <p:cNvSpPr>
            <a:spLocks noGrp="1"/>
          </p:cNvSpPr>
          <p:nvPr>
            <p:ph idx="1"/>
          </p:nvPr>
        </p:nvSpPr>
        <p:spPr/>
        <p:txBody>
          <a:bodyPr>
            <a:normAutofit fontScale="40000" lnSpcReduction="20000"/>
          </a:bodyPr>
          <a:lstStyle/>
          <a:p>
            <a:pPr marL="0" indent="0">
              <a:buNone/>
            </a:pPr>
            <a:r>
              <a:rPr lang="en-US" sz="6000" dirty="0" smtClean="0"/>
              <a:t>The meta-analysis of 51 study effects, 44 of which were drawn from research with older learners, found that: </a:t>
            </a:r>
          </a:p>
          <a:p>
            <a:pPr lvl="1" fontAlgn="base"/>
            <a:r>
              <a:rPr lang="en-US" sz="5100" dirty="0" smtClean="0"/>
              <a:t>Students who took all or part of their class online performed better, on average, than those taking the same course through traditional face-to-face instruction</a:t>
            </a:r>
            <a:r>
              <a:rPr lang="en-US" sz="5100" i="1" dirty="0" smtClean="0"/>
              <a:t>.</a:t>
            </a:r>
            <a:endParaRPr lang="en-US" sz="5100" dirty="0" smtClean="0"/>
          </a:p>
          <a:p>
            <a:pPr lvl="1" fontAlgn="base"/>
            <a:r>
              <a:rPr lang="en-US" sz="5100" dirty="0" smtClean="0"/>
              <a:t>Most of the variations in the way in which different studies implemented online learning did not affect student learning outcomes significantly.</a:t>
            </a:r>
          </a:p>
          <a:p>
            <a:pPr lvl="1" fontAlgn="base"/>
            <a:r>
              <a:rPr lang="en-US" sz="5100" dirty="0" smtClean="0"/>
              <a:t>Blended and purely online learning conditions implemented within a single study generally result in similar student learning outcomes</a:t>
            </a:r>
          </a:p>
          <a:p>
            <a:pPr lvl="1" fontAlgn="base"/>
            <a:r>
              <a:rPr lang="en-US" sz="5100" dirty="0" smtClean="0"/>
              <a:t>Elements such as video or online quizzes do not appear to influence the amount that students learn in online classes.</a:t>
            </a:r>
          </a:p>
          <a:p>
            <a:pPr lvl="1" fontAlgn="base"/>
            <a:r>
              <a:rPr lang="en-US" sz="5100" dirty="0" smtClean="0"/>
              <a:t>Online learning can be enhanced by giving learners control of their interactions with media and prompting learner reflection</a:t>
            </a:r>
          </a:p>
          <a:p>
            <a:pPr marL="457200" lvl="1" indent="0" algn="r">
              <a:buNone/>
            </a:pPr>
            <a:r>
              <a:rPr lang="en-US" dirty="0" smtClean="0"/>
              <a:t>	</a:t>
            </a:r>
            <a:endParaRPr lang="en-US" baseline="30000" dirty="0"/>
          </a:p>
        </p:txBody>
      </p:sp>
      <p:sp>
        <p:nvSpPr>
          <p:cNvPr id="4" name="Footer Placeholder 3"/>
          <p:cNvSpPr>
            <a:spLocks noGrp="1"/>
          </p:cNvSpPr>
          <p:nvPr>
            <p:ph type="ftr" sz="quarter" idx="11"/>
          </p:nvPr>
        </p:nvSpPr>
        <p:spPr/>
        <p:txBody>
          <a:bodyPr/>
          <a:lstStyle/>
          <a:p>
            <a:r>
              <a:rPr lang="en-US" smtClean="0"/>
              <a:t>Evergreen International Conference 2011</a:t>
            </a:r>
            <a:endParaRPr lang="en-US" dirty="0"/>
          </a:p>
        </p:txBody>
      </p:sp>
    </p:spTree>
    <p:extLst>
      <p:ext uri="{BB962C8B-B14F-4D97-AF65-F5344CB8AC3E}">
        <p14:creationId xmlns:p14="http://schemas.microsoft.com/office/powerpoint/2010/main" val="30703727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409377"/>
                </a:solidFill>
              </a:rPr>
              <a:t>Training Philosophy and Best Practices</a:t>
            </a:r>
          </a:p>
        </p:txBody>
      </p:sp>
      <p:sp>
        <p:nvSpPr>
          <p:cNvPr id="3" name="Content Placeholder 2"/>
          <p:cNvSpPr>
            <a:spLocks noGrp="1"/>
          </p:cNvSpPr>
          <p:nvPr>
            <p:ph idx="1"/>
          </p:nvPr>
        </p:nvSpPr>
        <p:spPr/>
        <p:txBody>
          <a:bodyPr>
            <a:noAutofit/>
          </a:bodyPr>
          <a:lstStyle/>
          <a:p>
            <a:pPr marL="0" indent="0">
              <a:buNone/>
            </a:pPr>
            <a:r>
              <a:rPr lang="en-US" sz="2400" dirty="0" smtClean="0"/>
              <a:t>The studies in this meta-analysis did not demonstrate that online learning is superior as a medium, but rather that:</a:t>
            </a:r>
          </a:p>
          <a:p>
            <a:pPr lvl="1" fontAlgn="base"/>
            <a:r>
              <a:rPr lang="en-US" sz="2000" dirty="0" smtClean="0"/>
              <a:t>the online and classroom conditions differed in terms of time spent, curriculum, and pedagogy</a:t>
            </a:r>
          </a:p>
          <a:p>
            <a:pPr lvl="1" fontAlgn="base"/>
            <a:r>
              <a:rPr lang="en-US" sz="2000" dirty="0" smtClean="0"/>
              <a:t>combination of elements in the treatment conditions (which was likely to have included additional learning time and materials as well as additional opportunities for collaboration) produced the observed learning advantages </a:t>
            </a:r>
          </a:p>
          <a:p>
            <a:pPr lvl="1" fontAlgn="base"/>
            <a:r>
              <a:rPr lang="en-US" sz="2000" dirty="0" smtClean="0"/>
              <a:t>redesigning instruction to incorporate additional learning opportunities online provided better learning outcomes</a:t>
            </a:r>
            <a:endParaRPr lang="en-US" sz="2000" dirty="0"/>
          </a:p>
        </p:txBody>
      </p:sp>
      <p:sp>
        <p:nvSpPr>
          <p:cNvPr id="4" name="Footer Placeholder 3"/>
          <p:cNvSpPr>
            <a:spLocks noGrp="1"/>
          </p:cNvSpPr>
          <p:nvPr>
            <p:ph type="ftr" sz="quarter" idx="11"/>
          </p:nvPr>
        </p:nvSpPr>
        <p:spPr/>
        <p:txBody>
          <a:bodyPr/>
          <a:lstStyle/>
          <a:p>
            <a:r>
              <a:rPr lang="en-US" smtClean="0"/>
              <a:t>Evergreen International Conference 2011</a:t>
            </a:r>
            <a:endParaRPr lang="en-US" dirty="0"/>
          </a:p>
        </p:txBody>
      </p:sp>
    </p:spTree>
    <p:extLst>
      <p:ext uri="{BB962C8B-B14F-4D97-AF65-F5344CB8AC3E}">
        <p14:creationId xmlns:p14="http://schemas.microsoft.com/office/powerpoint/2010/main" val="26099980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409377"/>
                </a:solidFill>
              </a:rPr>
              <a:t>Training Philosophy and Best Practices</a:t>
            </a:r>
          </a:p>
        </p:txBody>
      </p:sp>
      <p:sp>
        <p:nvSpPr>
          <p:cNvPr id="3" name="Content Placeholder 2"/>
          <p:cNvSpPr>
            <a:spLocks noGrp="1"/>
          </p:cNvSpPr>
          <p:nvPr>
            <p:ph idx="1"/>
          </p:nvPr>
        </p:nvSpPr>
        <p:spPr/>
        <p:txBody>
          <a:bodyPr>
            <a:normAutofit fontScale="47500" lnSpcReduction="20000"/>
          </a:bodyPr>
          <a:lstStyle/>
          <a:p>
            <a:pPr marL="0" indent="0">
              <a:buNone/>
            </a:pPr>
            <a:r>
              <a:rPr lang="en-US" sz="6000" dirty="0" smtClean="0"/>
              <a:t>Excellent e-learning practices share foundations with best classroom-based teaching/learning</a:t>
            </a:r>
            <a:r>
              <a:rPr lang="en-US" sz="6000" baseline="30000" dirty="0" smtClean="0"/>
              <a:t>3</a:t>
            </a:r>
            <a:r>
              <a:rPr lang="en-US" sz="6000" dirty="0" smtClean="0"/>
              <a:t>:</a:t>
            </a:r>
          </a:p>
          <a:p>
            <a:pPr lvl="1" fontAlgn="base"/>
            <a:r>
              <a:rPr lang="en-US" sz="5000" dirty="0" smtClean="0"/>
              <a:t>good planning and follow-up</a:t>
            </a:r>
          </a:p>
          <a:p>
            <a:pPr lvl="1" fontAlgn="base"/>
            <a:r>
              <a:rPr lang="en-US" sz="5000" dirty="0" smtClean="0"/>
              <a:t>support and involvement from organizational leaders</a:t>
            </a:r>
          </a:p>
          <a:p>
            <a:pPr lvl="1" fontAlgn="base"/>
            <a:r>
              <a:rPr lang="en-US" sz="5000" dirty="0" smtClean="0"/>
              <a:t>good resources (accessible and easy to use by learners and providers)</a:t>
            </a:r>
          </a:p>
          <a:p>
            <a:pPr lvl="1" fontAlgn="base"/>
            <a:r>
              <a:rPr lang="en-US" sz="5000" dirty="0" smtClean="0"/>
              <a:t>engaged instructors and learners</a:t>
            </a:r>
          </a:p>
          <a:p>
            <a:pPr lvl="1" fontAlgn="base"/>
            <a:r>
              <a:rPr lang="en-US" sz="5000" dirty="0" smtClean="0"/>
              <a:t>variety of delivery methods (need to engage all learning styles)</a:t>
            </a:r>
          </a:p>
          <a:p>
            <a:pPr lvl="1">
              <a:buNone/>
            </a:pPr>
            <a:r>
              <a:rPr lang="en-US" dirty="0" smtClean="0"/>
              <a:t/>
            </a:r>
            <a:br>
              <a:rPr lang="en-US" dirty="0" smtClean="0"/>
            </a:br>
            <a:endParaRPr lang="en-US" dirty="0"/>
          </a:p>
        </p:txBody>
      </p:sp>
      <p:sp>
        <p:nvSpPr>
          <p:cNvPr id="4" name="Footer Placeholder 3"/>
          <p:cNvSpPr>
            <a:spLocks noGrp="1"/>
          </p:cNvSpPr>
          <p:nvPr>
            <p:ph type="ftr" sz="quarter" idx="11"/>
          </p:nvPr>
        </p:nvSpPr>
        <p:spPr/>
        <p:txBody>
          <a:bodyPr/>
          <a:lstStyle/>
          <a:p>
            <a:r>
              <a:rPr lang="en-US" smtClean="0"/>
              <a:t>Evergreen International Conference 2011</a:t>
            </a:r>
            <a:endParaRPr lang="en-US" dirty="0"/>
          </a:p>
        </p:txBody>
      </p:sp>
    </p:spTree>
    <p:extLst>
      <p:ext uri="{BB962C8B-B14F-4D97-AF65-F5344CB8AC3E}">
        <p14:creationId xmlns:p14="http://schemas.microsoft.com/office/powerpoint/2010/main" val="23906209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409377"/>
                </a:solidFill>
              </a:rPr>
              <a:t>Training Philosophy and Best Practices</a:t>
            </a:r>
          </a:p>
        </p:txBody>
      </p:sp>
      <p:sp>
        <p:nvSpPr>
          <p:cNvPr id="3" name="Content Placeholder 2"/>
          <p:cNvSpPr>
            <a:spLocks noGrp="1"/>
          </p:cNvSpPr>
          <p:nvPr>
            <p:ph idx="1"/>
          </p:nvPr>
        </p:nvSpPr>
        <p:spPr/>
        <p:txBody>
          <a:bodyPr>
            <a:normAutofit/>
          </a:bodyPr>
          <a:lstStyle/>
          <a:p>
            <a:pPr marL="0" indent="0">
              <a:buNone/>
            </a:pPr>
            <a:r>
              <a:rPr lang="en-US" sz="2800" dirty="0" smtClean="0"/>
              <a:t>Performance based training models</a:t>
            </a:r>
          </a:p>
          <a:p>
            <a:r>
              <a:rPr lang="en-US" sz="2400" dirty="0" smtClean="0"/>
              <a:t>Several performance-based models exist to guide effective student-focused instruction and to provide a rough guideline for implementation and reflection. </a:t>
            </a:r>
          </a:p>
          <a:p>
            <a:r>
              <a:rPr lang="en-US" sz="2400" dirty="0" smtClean="0"/>
              <a:t>Most are some variation of the ADDIE model consisting of five phases: Analysis, Design, Development, Implementation, and Evaluation. </a:t>
            </a:r>
          </a:p>
          <a:p>
            <a:r>
              <a:rPr lang="en-US" sz="2400" dirty="0" smtClean="0"/>
              <a:t>This is a dynamic rather than a static process:</a:t>
            </a:r>
          </a:p>
          <a:p>
            <a:pPr>
              <a:buNone/>
            </a:pPr>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smtClean="0"/>
              <a:t>Evergreen International Conference 2011</a:t>
            </a:r>
            <a:endParaRPr lang="en-US" dirty="0"/>
          </a:p>
        </p:txBody>
      </p:sp>
    </p:spTree>
    <p:extLst>
      <p:ext uri="{BB962C8B-B14F-4D97-AF65-F5344CB8AC3E}">
        <p14:creationId xmlns:p14="http://schemas.microsoft.com/office/powerpoint/2010/main" val="24768803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409377"/>
                </a:solidFill>
              </a:rPr>
              <a:t>Training Philosophy and Best Practices</a:t>
            </a:r>
          </a:p>
        </p:txBody>
      </p:sp>
      <p:sp>
        <p:nvSpPr>
          <p:cNvPr id="4" name="Footer Placeholder 3"/>
          <p:cNvSpPr>
            <a:spLocks noGrp="1"/>
          </p:cNvSpPr>
          <p:nvPr>
            <p:ph type="ftr" sz="quarter" idx="11"/>
          </p:nvPr>
        </p:nvSpPr>
        <p:spPr/>
        <p:txBody>
          <a:bodyPr/>
          <a:lstStyle/>
          <a:p>
            <a:r>
              <a:rPr lang="en-US" smtClean="0"/>
              <a:t>Evergreen International Conference 2011</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209800" y="1828800"/>
            <a:ext cx="4114800" cy="4114800"/>
          </a:xfrm>
          <a:prstGeom prst="rect">
            <a:avLst/>
          </a:prstGeom>
          <a:noFill/>
          <a:ln w="9525">
            <a:noFill/>
            <a:miter lim="800000"/>
            <a:headEnd/>
            <a:tailEnd/>
          </a:ln>
        </p:spPr>
      </p:pic>
      <p:sp>
        <p:nvSpPr>
          <p:cNvPr id="7" name="TextBox 6"/>
          <p:cNvSpPr txBox="1"/>
          <p:nvPr/>
        </p:nvSpPr>
        <p:spPr>
          <a:xfrm>
            <a:off x="3276600" y="6019800"/>
            <a:ext cx="2514600" cy="246223"/>
          </a:xfrm>
          <a:prstGeom prst="rect">
            <a:avLst/>
          </a:prstGeom>
          <a:noFill/>
        </p:spPr>
        <p:txBody>
          <a:bodyPr wrap="square" rtlCol="0">
            <a:spAutoFit/>
          </a:bodyPr>
          <a:lstStyle/>
          <a:p>
            <a:r>
              <a:rPr lang="en-US" sz="1000" dirty="0" smtClean="0"/>
              <a:t>http://www.addiesolutions.com/addie.htm</a:t>
            </a:r>
            <a:endParaRPr lang="en-US" sz="1000" dirty="0"/>
          </a:p>
        </p:txBody>
      </p:sp>
    </p:spTree>
    <p:extLst>
      <p:ext uri="{BB962C8B-B14F-4D97-AF65-F5344CB8AC3E}">
        <p14:creationId xmlns:p14="http://schemas.microsoft.com/office/powerpoint/2010/main" val="35203197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409377"/>
                </a:solidFill>
              </a:rPr>
              <a:t>Training Philosophy and Best Practices</a:t>
            </a:r>
            <a:endParaRPr lang="en-US" dirty="0">
              <a:solidFill>
                <a:srgbClr val="409377"/>
              </a:solidFill>
            </a:endParaRPr>
          </a:p>
        </p:txBody>
      </p:sp>
      <p:sp>
        <p:nvSpPr>
          <p:cNvPr id="3" name="Content Placeholder 2"/>
          <p:cNvSpPr>
            <a:spLocks noGrp="1"/>
          </p:cNvSpPr>
          <p:nvPr>
            <p:ph idx="1"/>
          </p:nvPr>
        </p:nvSpPr>
        <p:spPr/>
        <p:txBody>
          <a:bodyPr>
            <a:normAutofit/>
          </a:bodyPr>
          <a:lstStyle/>
          <a:p>
            <a:pPr marL="0" indent="0">
              <a:buNone/>
            </a:pPr>
            <a:r>
              <a:rPr lang="en-US" sz="2800" dirty="0" smtClean="0"/>
              <a:t>WIDS (Worldwide Instructional Design System) Model</a:t>
            </a:r>
            <a:r>
              <a:rPr lang="en-US" sz="2800" baseline="30000" dirty="0" smtClean="0"/>
              <a:t>1</a:t>
            </a:r>
            <a:r>
              <a:rPr lang="en-US" sz="2800" dirty="0" smtClean="0"/>
              <a:t> </a:t>
            </a:r>
          </a:p>
          <a:p>
            <a:pPr lvl="1"/>
            <a:r>
              <a:rPr lang="en-US" sz="2400" dirty="0" smtClean="0"/>
              <a:t>requires teachers to provide learners with precise information about performance expectations at the beginning of a learning experience. </a:t>
            </a:r>
          </a:p>
          <a:p>
            <a:pPr lvl="1"/>
            <a:r>
              <a:rPr lang="en-US" sz="2400" dirty="0" smtClean="0"/>
              <a:t>As a result, learners set out with a clear vision of the requirements for successful completion.</a:t>
            </a:r>
          </a:p>
        </p:txBody>
      </p:sp>
      <p:sp>
        <p:nvSpPr>
          <p:cNvPr id="4" name="Footer Placeholder 3"/>
          <p:cNvSpPr>
            <a:spLocks noGrp="1"/>
          </p:cNvSpPr>
          <p:nvPr>
            <p:ph type="ftr" sz="quarter" idx="11"/>
          </p:nvPr>
        </p:nvSpPr>
        <p:spPr/>
        <p:txBody>
          <a:bodyPr/>
          <a:lstStyle/>
          <a:p>
            <a:r>
              <a:rPr lang="en-US" smtClean="0"/>
              <a:t>Evergreen International Conference 2011</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409377"/>
                </a:solidFill>
              </a:rPr>
              <a:t>Training Philosophy and Best Practices</a:t>
            </a:r>
            <a:endParaRPr lang="en-US" dirty="0">
              <a:solidFill>
                <a:srgbClr val="409377"/>
              </a:solidFill>
            </a:endParaRPr>
          </a:p>
        </p:txBody>
      </p:sp>
      <p:pic>
        <p:nvPicPr>
          <p:cNvPr id="5" name="Content Placeholder 4"/>
          <p:cNvPicPr>
            <a:picLocks noGrp="1"/>
          </p:cNvPicPr>
          <p:nvPr>
            <p:ph idx="1"/>
          </p:nvPr>
        </p:nvPicPr>
        <p:blipFill>
          <a:blip r:embed="rId3" cstate="print"/>
          <a:stretch>
            <a:fillRect/>
          </a:stretch>
        </p:blipFill>
        <p:spPr bwMode="auto">
          <a:xfrm>
            <a:off x="3505200" y="1981200"/>
            <a:ext cx="1905000" cy="19050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Evergreen International Conference 2011</a:t>
            </a:r>
            <a:endParaRPr lang="en-US" dirty="0"/>
          </a:p>
        </p:txBody>
      </p:sp>
      <p:sp>
        <p:nvSpPr>
          <p:cNvPr id="8" name="TextBox 7"/>
          <p:cNvSpPr txBox="1"/>
          <p:nvPr/>
        </p:nvSpPr>
        <p:spPr>
          <a:xfrm>
            <a:off x="609600" y="3810000"/>
            <a:ext cx="8077200" cy="2862322"/>
          </a:xfrm>
          <a:prstGeom prst="rect">
            <a:avLst/>
          </a:prstGeom>
          <a:noFill/>
        </p:spPr>
        <p:txBody>
          <a:bodyPr wrap="square" rtlCol="0">
            <a:spAutoFit/>
          </a:bodyPr>
          <a:lstStyle/>
          <a:p>
            <a:pPr marL="457200" indent="-457200" fontAlgn="base">
              <a:buFont typeface="Arial" pitchFamily="34" charset="0"/>
              <a:buChar char="•"/>
            </a:pPr>
            <a:endParaRPr lang="en-US" sz="2400" dirty="0" smtClean="0"/>
          </a:p>
          <a:p>
            <a:pPr marL="457200" indent="-457200" fontAlgn="base">
              <a:buFont typeface="Arial" pitchFamily="34" charset="0"/>
              <a:buChar char="•"/>
            </a:pPr>
            <a:r>
              <a:rPr lang="en-US" sz="2400" dirty="0" smtClean="0"/>
              <a:t>Teacher/Trainer establishes What (learning goals); When (criteria for determining best timing); and How (learning activities)</a:t>
            </a:r>
          </a:p>
          <a:p>
            <a:pPr marL="457200" indent="-457200">
              <a:buFont typeface="Arial" pitchFamily="34" charset="0"/>
              <a:buChar char="•"/>
            </a:pPr>
            <a:r>
              <a:rPr lang="en-US" sz="2400" dirty="0" smtClean="0"/>
              <a:t>Learner moves from the outside in, beginning with the "how" and aiming for the "what" like a target</a:t>
            </a:r>
          </a:p>
          <a:p>
            <a:endParaRPr lang="en-US"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409377"/>
                </a:solidFill>
              </a:rPr>
              <a:t>Training Philosophy and Best Practices</a:t>
            </a:r>
            <a:endParaRPr lang="en-US" dirty="0">
              <a:solidFill>
                <a:srgbClr val="409377"/>
              </a:solidFill>
            </a:endParaRPr>
          </a:p>
        </p:txBody>
      </p:sp>
      <p:sp>
        <p:nvSpPr>
          <p:cNvPr id="4" name="Footer Placeholder 3"/>
          <p:cNvSpPr>
            <a:spLocks noGrp="1"/>
          </p:cNvSpPr>
          <p:nvPr>
            <p:ph type="ftr" sz="quarter" idx="11"/>
          </p:nvPr>
        </p:nvSpPr>
        <p:spPr/>
        <p:txBody>
          <a:bodyPr/>
          <a:lstStyle/>
          <a:p>
            <a:r>
              <a:rPr lang="en-US" smtClean="0"/>
              <a:t>Evergreen International Conference 2011</a:t>
            </a:r>
            <a:endParaRPr lang="en-US" dirty="0"/>
          </a:p>
        </p:txBody>
      </p:sp>
      <p:pic>
        <p:nvPicPr>
          <p:cNvPr id="5" name="Content Placeholder 4"/>
          <p:cNvPicPr>
            <a:picLocks noGrp="1"/>
          </p:cNvPicPr>
          <p:nvPr>
            <p:ph idx="1"/>
          </p:nvPr>
        </p:nvPicPr>
        <p:blipFill>
          <a:blip r:embed="rId2" cstate="print"/>
          <a:srcRect/>
          <a:stretch>
            <a:fillRect/>
          </a:stretch>
        </p:blipFill>
        <p:spPr bwMode="auto">
          <a:xfrm>
            <a:off x="1637124" y="1905001"/>
            <a:ext cx="5869752" cy="3505200"/>
          </a:xfrm>
          <a:prstGeom prst="rect">
            <a:avLst/>
          </a:prstGeom>
          <a:noFill/>
          <a:ln w="9525">
            <a:noFill/>
            <a:miter lim="800000"/>
            <a:headEnd/>
            <a:tailEnd/>
          </a:ln>
        </p:spPr>
      </p:pic>
      <p:sp>
        <p:nvSpPr>
          <p:cNvPr id="6" name="TextBox 5"/>
          <p:cNvSpPr txBox="1"/>
          <p:nvPr/>
        </p:nvSpPr>
        <p:spPr>
          <a:xfrm>
            <a:off x="685800" y="5638800"/>
            <a:ext cx="8357387" cy="369332"/>
          </a:xfrm>
          <a:prstGeom prst="rect">
            <a:avLst/>
          </a:prstGeom>
          <a:noFill/>
        </p:spPr>
        <p:txBody>
          <a:bodyPr wrap="square" rtlCol="0">
            <a:spAutoFit/>
          </a:bodyPr>
          <a:lstStyle/>
          <a:p>
            <a:r>
              <a:rPr lang="en-US" dirty="0" smtClean="0"/>
              <a:t>USER instructional design method: a mental or procedural approach to planning </a:t>
            </a:r>
            <a:r>
              <a:rPr lang="en-US" baseline="30000" dirty="0" smtClean="0"/>
              <a:t>2</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409377"/>
                </a:solidFill>
              </a:rPr>
              <a:t>Training Philosophy and Best Practices</a:t>
            </a:r>
            <a:endParaRPr lang="en-US" dirty="0">
              <a:solidFill>
                <a:srgbClr val="409377"/>
              </a:solidFill>
            </a:endParaRPr>
          </a:p>
        </p:txBody>
      </p:sp>
      <p:sp>
        <p:nvSpPr>
          <p:cNvPr id="3" name="Content Placeholder 2"/>
          <p:cNvSpPr>
            <a:spLocks noGrp="1"/>
          </p:cNvSpPr>
          <p:nvPr>
            <p:ph idx="1"/>
          </p:nvPr>
        </p:nvSpPr>
        <p:spPr/>
        <p:txBody>
          <a:bodyPr>
            <a:normAutofit/>
          </a:bodyPr>
          <a:lstStyle/>
          <a:p>
            <a:pPr marL="0" indent="0">
              <a:buNone/>
            </a:pPr>
            <a:r>
              <a:rPr lang="en-US" sz="2800" dirty="0" smtClean="0"/>
              <a:t>Trainer-teacher-learners conducting research and documenting results also cite importance of</a:t>
            </a:r>
            <a:r>
              <a:rPr lang="en-US" sz="2800" baseline="30000" dirty="0" smtClean="0"/>
              <a:t>3</a:t>
            </a:r>
            <a:r>
              <a:rPr lang="en-US" sz="2800" dirty="0" smtClean="0"/>
              <a:t>:</a:t>
            </a:r>
          </a:p>
          <a:p>
            <a:pPr lvl="1" fontAlgn="base"/>
            <a:r>
              <a:rPr lang="en-US" sz="2400" dirty="0" smtClean="0"/>
              <a:t>sufficient time for learners to absorb lessons</a:t>
            </a:r>
          </a:p>
          <a:p>
            <a:pPr lvl="1" fontAlgn="base"/>
            <a:r>
              <a:rPr lang="en-US" sz="2400" dirty="0" smtClean="0"/>
              <a:t>creating and sustaining a community of learners (collaboration)</a:t>
            </a:r>
          </a:p>
          <a:p>
            <a:pPr lvl="1" fontAlgn="base"/>
            <a:r>
              <a:rPr lang="en-US" sz="2400" dirty="0" smtClean="0"/>
              <a:t>effective assessment and evaluation systems that provide likelihood of improvement at earliest possible moment in learning process.</a:t>
            </a:r>
          </a:p>
          <a:p>
            <a:pPr lvl="1"/>
            <a:endParaRPr lang="en-US" sz="2400" dirty="0"/>
          </a:p>
        </p:txBody>
      </p:sp>
      <p:sp>
        <p:nvSpPr>
          <p:cNvPr id="4" name="Footer Placeholder 3"/>
          <p:cNvSpPr>
            <a:spLocks noGrp="1"/>
          </p:cNvSpPr>
          <p:nvPr>
            <p:ph type="ftr" sz="quarter" idx="11"/>
          </p:nvPr>
        </p:nvSpPr>
        <p:spPr/>
        <p:txBody>
          <a:bodyPr/>
          <a:lstStyle/>
          <a:p>
            <a:r>
              <a:rPr lang="en-US" smtClean="0"/>
              <a:t>Evergreen International Conference 2011</a:t>
            </a:r>
            <a:endParaRPr lang="en-US" dirty="0"/>
          </a:p>
        </p:txBody>
      </p:sp>
    </p:spTree>
    <p:extLst>
      <p:ext uri="{BB962C8B-B14F-4D97-AF65-F5344CB8AC3E}">
        <p14:creationId xmlns:p14="http://schemas.microsoft.com/office/powerpoint/2010/main" val="42331854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409377"/>
                </a:solidFill>
              </a:rPr>
              <a:t>Training Philosophy and Best Practices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Effective e-learning is collaborative and occurs through a variety of formal and informal means</a:t>
            </a:r>
            <a:r>
              <a:rPr lang="en-US" sz="2800" baseline="30000" dirty="0" smtClean="0"/>
              <a:t>3</a:t>
            </a:r>
            <a:r>
              <a:rPr lang="en-US" sz="2800" dirty="0" smtClean="0"/>
              <a:t>. </a:t>
            </a:r>
          </a:p>
          <a:p>
            <a:pPr lvl="1" fontAlgn="base"/>
            <a:r>
              <a:rPr lang="en-US" sz="2400" dirty="0" smtClean="0"/>
              <a:t>one-time sessions</a:t>
            </a:r>
          </a:p>
          <a:p>
            <a:pPr lvl="1" fontAlgn="base"/>
            <a:r>
              <a:rPr lang="en-US" sz="2400" dirty="0" smtClean="0"/>
              <a:t>lesson series</a:t>
            </a:r>
          </a:p>
          <a:p>
            <a:pPr lvl="1" fontAlgn="base"/>
            <a:r>
              <a:rPr lang="en-US" sz="2400" dirty="0" smtClean="0"/>
              <a:t>coaching and mentoring</a:t>
            </a:r>
          </a:p>
          <a:p>
            <a:pPr lvl="1" fontAlgn="base"/>
            <a:r>
              <a:rPr lang="en-US" sz="2400" dirty="0" smtClean="0"/>
              <a:t>immediate sharing of information among colleagues-in person or online</a:t>
            </a:r>
          </a:p>
          <a:p>
            <a:endParaRPr lang="en-US" dirty="0"/>
          </a:p>
        </p:txBody>
      </p:sp>
      <p:sp>
        <p:nvSpPr>
          <p:cNvPr id="4" name="Footer Placeholder 3"/>
          <p:cNvSpPr>
            <a:spLocks noGrp="1"/>
          </p:cNvSpPr>
          <p:nvPr>
            <p:ph type="ftr" sz="quarter" idx="11"/>
          </p:nvPr>
        </p:nvSpPr>
        <p:spPr/>
        <p:txBody>
          <a:bodyPr/>
          <a:lstStyle/>
          <a:p>
            <a:r>
              <a:rPr lang="en-US" smtClean="0"/>
              <a:t>Evergreen International Conference 2011</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09377"/>
                </a:solidFill>
              </a:rPr>
              <a:t>HSLC Services</a:t>
            </a:r>
            <a:endParaRPr lang="en-US" dirty="0">
              <a:solidFill>
                <a:srgbClr val="409377"/>
              </a:solidFill>
            </a:endParaRPr>
          </a:p>
        </p:txBody>
      </p:sp>
      <p:sp>
        <p:nvSpPr>
          <p:cNvPr id="3" name="Content Placeholder 2"/>
          <p:cNvSpPr>
            <a:spLocks noGrp="1"/>
          </p:cNvSpPr>
          <p:nvPr>
            <p:ph idx="1"/>
          </p:nvPr>
        </p:nvSpPr>
        <p:spPr/>
        <p:txBody>
          <a:bodyPr>
            <a:normAutofit fontScale="92500" lnSpcReduction="20000"/>
          </a:bodyPr>
          <a:lstStyle/>
          <a:p>
            <a:r>
              <a:rPr lang="en-US" dirty="0" smtClean="0"/>
              <a:t>Shared ILS </a:t>
            </a:r>
          </a:p>
          <a:p>
            <a:r>
              <a:rPr lang="en-US" dirty="0" smtClean="0"/>
              <a:t>Access PA</a:t>
            </a:r>
          </a:p>
          <a:p>
            <a:pPr lvl="1"/>
            <a:r>
              <a:rPr lang="en-US" dirty="0" smtClean="0"/>
              <a:t>Statewide union catalog includes the holdings of 3,000 libraries of all types </a:t>
            </a:r>
          </a:p>
          <a:p>
            <a:pPr lvl="1"/>
            <a:r>
              <a:rPr lang="en-US" dirty="0" smtClean="0"/>
              <a:t>Uses Innovative Interfaces INN-Reach system </a:t>
            </a:r>
          </a:p>
          <a:p>
            <a:pPr lvl="1"/>
            <a:r>
              <a:rPr lang="en-US" dirty="0" smtClean="0"/>
              <a:t>Uses the VDX ILL management system</a:t>
            </a:r>
          </a:p>
          <a:p>
            <a:r>
              <a:rPr lang="en-US" dirty="0" smtClean="0"/>
              <a:t>Ask Here PA</a:t>
            </a:r>
          </a:p>
          <a:p>
            <a:pPr lvl="1"/>
            <a:r>
              <a:rPr lang="en-US" dirty="0" smtClean="0"/>
              <a:t>24/7 live chat reference service offered free to all residents of Pennsylvania</a:t>
            </a:r>
          </a:p>
          <a:p>
            <a:pPr lvl="1"/>
            <a:r>
              <a:rPr lang="en-US" dirty="0"/>
              <a:t>Uses OCLC </a:t>
            </a:r>
            <a:r>
              <a:rPr lang="en-US" dirty="0" err="1"/>
              <a:t>QuestionPoint</a:t>
            </a:r>
            <a:r>
              <a:rPr lang="en-US" dirty="0"/>
              <a:t> system</a:t>
            </a:r>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smtClean="0"/>
              <a:t>Evergreen International Conference 2011</a:t>
            </a:r>
            <a:endParaRPr lang="en-US" dirty="0"/>
          </a:p>
        </p:txBody>
      </p:sp>
    </p:spTree>
    <p:extLst>
      <p:ext uri="{BB962C8B-B14F-4D97-AF65-F5344CB8AC3E}">
        <p14:creationId xmlns:p14="http://schemas.microsoft.com/office/powerpoint/2010/main" val="6740093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409377"/>
                </a:solidFill>
              </a:rPr>
              <a:t>Training Philosophy and Best Practices</a:t>
            </a:r>
            <a:endParaRPr lang="en-US" dirty="0"/>
          </a:p>
        </p:txBody>
      </p:sp>
      <p:sp>
        <p:nvSpPr>
          <p:cNvPr id="3" name="Content Placeholder 2"/>
          <p:cNvSpPr>
            <a:spLocks noGrp="1"/>
          </p:cNvSpPr>
          <p:nvPr>
            <p:ph idx="1"/>
          </p:nvPr>
        </p:nvSpPr>
        <p:spPr/>
        <p:txBody>
          <a:bodyPr>
            <a:normAutofit/>
          </a:bodyPr>
          <a:lstStyle/>
          <a:p>
            <a:pPr marL="400050" lvl="1" indent="0">
              <a:buNone/>
            </a:pPr>
            <a:endParaRPr lang="en-US" sz="2400" dirty="0" smtClean="0"/>
          </a:p>
          <a:p>
            <a:pPr lvl="0">
              <a:buNone/>
            </a:pPr>
            <a:r>
              <a:rPr lang="en-US" dirty="0" smtClean="0"/>
              <a:t>	</a:t>
            </a:r>
            <a:r>
              <a:rPr lang="en-US" sz="2800" dirty="0" smtClean="0"/>
              <a:t>“A successful e-learning program corresponds with...a real need. It’s not training just for the sake of training. A successful program provides people with knowledge, skills, or a few golden nuggets that can actually be used sooner rather than later.” </a:t>
            </a:r>
            <a:r>
              <a:rPr lang="en-US" sz="2800" baseline="30000" dirty="0" smtClean="0"/>
              <a:t>3</a:t>
            </a:r>
            <a:endParaRPr lang="en-US" sz="2800" dirty="0" smtClean="0"/>
          </a:p>
          <a:p>
            <a:pPr marL="400050" lvl="1" indent="0" algn="r">
              <a:buNone/>
            </a:pPr>
            <a:r>
              <a:rPr lang="en-US" sz="2400" dirty="0" smtClean="0"/>
              <a:t>Jay Turner, Gwinnett County Public Library, GA </a:t>
            </a:r>
            <a:endParaRPr lang="en-US" sz="2400" dirty="0"/>
          </a:p>
        </p:txBody>
      </p:sp>
      <p:sp>
        <p:nvSpPr>
          <p:cNvPr id="4" name="Footer Placeholder 3"/>
          <p:cNvSpPr>
            <a:spLocks noGrp="1"/>
          </p:cNvSpPr>
          <p:nvPr>
            <p:ph type="ftr" sz="quarter" idx="11"/>
          </p:nvPr>
        </p:nvSpPr>
        <p:spPr/>
        <p:txBody>
          <a:bodyPr/>
          <a:lstStyle/>
          <a:p>
            <a:r>
              <a:rPr lang="en-US" smtClean="0"/>
              <a:t>Evergreen International Conference 2011</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09377"/>
                </a:solidFill>
              </a:rPr>
              <a:t>HSLC Evergreen Training Program</a:t>
            </a:r>
            <a:endParaRPr lang="en-US" dirty="0">
              <a:solidFill>
                <a:srgbClr val="409377"/>
              </a:solidFill>
            </a:endParaRPr>
          </a:p>
        </p:txBody>
      </p:sp>
      <p:sp>
        <p:nvSpPr>
          <p:cNvPr id="3" name="Content Placeholder 2"/>
          <p:cNvSpPr>
            <a:spLocks noGrp="1"/>
          </p:cNvSpPr>
          <p:nvPr>
            <p:ph idx="1"/>
          </p:nvPr>
        </p:nvSpPr>
        <p:spPr/>
        <p:txBody>
          <a:bodyPr/>
          <a:lstStyle/>
          <a:p>
            <a:pPr marL="0" indent="0">
              <a:buNone/>
            </a:pPr>
            <a:r>
              <a:rPr lang="en-US" dirty="0" smtClean="0"/>
              <a:t>Development</a:t>
            </a:r>
          </a:p>
          <a:p>
            <a:pPr lvl="1"/>
            <a:r>
              <a:rPr lang="en-US" dirty="0" smtClean="0"/>
              <a:t>Move to a shared bibliographic record database</a:t>
            </a:r>
          </a:p>
          <a:p>
            <a:pPr lvl="1"/>
            <a:r>
              <a:rPr lang="en-US" dirty="0" smtClean="0"/>
              <a:t>Move to shared loan rules</a:t>
            </a:r>
          </a:p>
          <a:p>
            <a:pPr lvl="1"/>
            <a:r>
              <a:rPr lang="en-US" dirty="0" smtClean="0"/>
              <a:t>Establishment of policies and standards to which all consortium members agree</a:t>
            </a:r>
          </a:p>
          <a:p>
            <a:pPr lvl="1"/>
            <a:r>
              <a:rPr lang="en-US" dirty="0" smtClean="0"/>
              <a:t>Creation of a permissions matrix from which the training sequence was developed</a:t>
            </a:r>
          </a:p>
          <a:p>
            <a:pPr lvl="1"/>
            <a:endParaRPr lang="en-US" dirty="0"/>
          </a:p>
          <a:p>
            <a:pPr lvl="1"/>
            <a:endParaRPr lang="en-US" dirty="0"/>
          </a:p>
        </p:txBody>
      </p:sp>
      <p:sp>
        <p:nvSpPr>
          <p:cNvPr id="4" name="Footer Placeholder 3"/>
          <p:cNvSpPr>
            <a:spLocks noGrp="1"/>
          </p:cNvSpPr>
          <p:nvPr>
            <p:ph type="ftr" sz="quarter" idx="11"/>
          </p:nvPr>
        </p:nvSpPr>
        <p:spPr/>
        <p:txBody>
          <a:bodyPr/>
          <a:lstStyle/>
          <a:p>
            <a:r>
              <a:rPr lang="en-US" smtClean="0"/>
              <a:t>Evergreen International Conference 2011</a:t>
            </a:r>
            <a:endParaRPr lang="en-US" dirty="0"/>
          </a:p>
        </p:txBody>
      </p:sp>
    </p:spTree>
    <p:extLst>
      <p:ext uri="{BB962C8B-B14F-4D97-AF65-F5344CB8AC3E}">
        <p14:creationId xmlns:p14="http://schemas.microsoft.com/office/powerpoint/2010/main" val="37600583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09377"/>
                </a:solidFill>
              </a:rPr>
              <a:t>HSLC Evergreen Training Program</a:t>
            </a:r>
            <a:endParaRPr lang="en-US" dirty="0">
              <a:solidFill>
                <a:srgbClr val="409377"/>
              </a:solidFill>
            </a:endParaRPr>
          </a:p>
        </p:txBody>
      </p:sp>
      <p:sp>
        <p:nvSpPr>
          <p:cNvPr id="3" name="Content Placeholder 2"/>
          <p:cNvSpPr>
            <a:spLocks noGrp="1"/>
          </p:cNvSpPr>
          <p:nvPr>
            <p:ph idx="1"/>
          </p:nvPr>
        </p:nvSpPr>
        <p:spPr/>
        <p:txBody>
          <a:bodyPr>
            <a:normAutofit/>
          </a:bodyPr>
          <a:lstStyle/>
          <a:p>
            <a:pPr marL="0" indent="0">
              <a:buNone/>
            </a:pPr>
            <a:r>
              <a:rPr lang="en-US" dirty="0" smtClean="0"/>
              <a:t>Documents</a:t>
            </a:r>
          </a:p>
          <a:p>
            <a:pPr lvl="1"/>
            <a:r>
              <a:rPr lang="en-US" dirty="0" smtClean="0"/>
              <a:t>Code of Ethics</a:t>
            </a:r>
          </a:p>
          <a:p>
            <a:pPr lvl="1"/>
            <a:r>
              <a:rPr lang="en-US" dirty="0" smtClean="0"/>
              <a:t>Cataloging Policy</a:t>
            </a:r>
          </a:p>
          <a:p>
            <a:pPr lvl="1"/>
            <a:r>
              <a:rPr lang="en-US" dirty="0" smtClean="0"/>
              <a:t>Circulation Policy</a:t>
            </a:r>
          </a:p>
          <a:p>
            <a:pPr lvl="1"/>
            <a:r>
              <a:rPr lang="en-US" dirty="0" smtClean="0"/>
              <a:t>Patron Record Policy</a:t>
            </a:r>
          </a:p>
          <a:p>
            <a:pPr lvl="1"/>
            <a:endParaRPr lang="en-US" dirty="0" smtClean="0"/>
          </a:p>
          <a:p>
            <a:pPr marL="0" indent="0">
              <a:buNone/>
            </a:pPr>
            <a:r>
              <a:rPr lang="en-US" sz="2400" dirty="0">
                <a:hlinkClick r:id="rId2"/>
              </a:rPr>
              <a:t>http://www.accesspa.state.pa.us</a:t>
            </a:r>
            <a:r>
              <a:rPr lang="en-US" sz="2400" dirty="0" smtClean="0">
                <a:hlinkClick r:id="rId2"/>
              </a:rPr>
              <a:t>/</a:t>
            </a:r>
            <a:endParaRPr lang="en-US" sz="2400" dirty="0" smtClean="0"/>
          </a:p>
          <a:p>
            <a:pPr marL="57150" indent="0">
              <a:buNone/>
            </a:pPr>
            <a:r>
              <a:rPr lang="en-US" sz="2600" dirty="0" smtClean="0"/>
              <a:t>Information for Libraries | Evergreen System | Documents</a:t>
            </a:r>
            <a:endParaRPr lang="en-US" sz="2600" dirty="0"/>
          </a:p>
        </p:txBody>
      </p:sp>
      <p:sp>
        <p:nvSpPr>
          <p:cNvPr id="4" name="Footer Placeholder 3"/>
          <p:cNvSpPr>
            <a:spLocks noGrp="1"/>
          </p:cNvSpPr>
          <p:nvPr>
            <p:ph type="ftr" sz="quarter" idx="11"/>
          </p:nvPr>
        </p:nvSpPr>
        <p:spPr/>
        <p:txBody>
          <a:bodyPr/>
          <a:lstStyle/>
          <a:p>
            <a:r>
              <a:rPr lang="en-US" smtClean="0"/>
              <a:t>Evergreen International Conference 2011</a:t>
            </a:r>
            <a:endParaRPr lang="en-US" dirty="0"/>
          </a:p>
        </p:txBody>
      </p:sp>
    </p:spTree>
    <p:extLst>
      <p:ext uri="{BB962C8B-B14F-4D97-AF65-F5344CB8AC3E}">
        <p14:creationId xmlns:p14="http://schemas.microsoft.com/office/powerpoint/2010/main" val="36330118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09377"/>
                </a:solidFill>
              </a:rPr>
              <a:t>HSLC Evergreen Training Program</a:t>
            </a:r>
            <a:endParaRPr lang="en-US" dirty="0">
              <a:solidFill>
                <a:srgbClr val="409377"/>
              </a:solidFill>
            </a:endParaRPr>
          </a:p>
        </p:txBody>
      </p:sp>
      <p:sp>
        <p:nvSpPr>
          <p:cNvPr id="3" name="Content Placeholder 2"/>
          <p:cNvSpPr>
            <a:spLocks noGrp="1"/>
          </p:cNvSpPr>
          <p:nvPr>
            <p:ph idx="1"/>
          </p:nvPr>
        </p:nvSpPr>
        <p:spPr/>
        <p:txBody>
          <a:bodyPr/>
          <a:lstStyle/>
          <a:p>
            <a:pPr marL="0" indent="0">
              <a:buNone/>
            </a:pPr>
            <a:r>
              <a:rPr lang="en-US" dirty="0" smtClean="0"/>
              <a:t>Permissions Matrix</a:t>
            </a:r>
          </a:p>
          <a:p>
            <a:pPr marL="457200" lvl="1" indent="0">
              <a:buNone/>
            </a:pPr>
            <a:r>
              <a:rPr lang="en-US" dirty="0" smtClean="0"/>
              <a:t>Grouped by function:</a:t>
            </a:r>
          </a:p>
          <a:p>
            <a:pPr lvl="1"/>
            <a:r>
              <a:rPr lang="en-US" dirty="0" smtClean="0"/>
              <a:t>Circulation/Bookings</a:t>
            </a:r>
          </a:p>
          <a:p>
            <a:pPr lvl="1"/>
            <a:r>
              <a:rPr lang="en-US" dirty="0" smtClean="0"/>
              <a:t>Cataloging</a:t>
            </a:r>
          </a:p>
          <a:p>
            <a:pPr lvl="1"/>
            <a:r>
              <a:rPr lang="en-US" dirty="0" smtClean="0"/>
              <a:t>Serials</a:t>
            </a:r>
          </a:p>
          <a:p>
            <a:pPr lvl="1"/>
            <a:r>
              <a:rPr lang="en-US" dirty="0" smtClean="0"/>
              <a:t>Acquisitions</a:t>
            </a:r>
          </a:p>
          <a:p>
            <a:pPr lvl="1"/>
            <a:r>
              <a:rPr lang="en-US" dirty="0" smtClean="0"/>
              <a:t>Local Administration</a:t>
            </a:r>
            <a:endParaRPr lang="en-US" dirty="0"/>
          </a:p>
        </p:txBody>
      </p:sp>
      <p:sp>
        <p:nvSpPr>
          <p:cNvPr id="4" name="Footer Placeholder 3"/>
          <p:cNvSpPr>
            <a:spLocks noGrp="1"/>
          </p:cNvSpPr>
          <p:nvPr>
            <p:ph type="ftr" sz="quarter" idx="11"/>
          </p:nvPr>
        </p:nvSpPr>
        <p:spPr/>
        <p:txBody>
          <a:bodyPr/>
          <a:lstStyle/>
          <a:p>
            <a:r>
              <a:rPr lang="en-US" smtClean="0"/>
              <a:t>Evergreen International Conference 2011</a:t>
            </a:r>
            <a:endParaRPr lang="en-US" dirty="0"/>
          </a:p>
        </p:txBody>
      </p:sp>
    </p:spTree>
    <p:extLst>
      <p:ext uri="{BB962C8B-B14F-4D97-AF65-F5344CB8AC3E}">
        <p14:creationId xmlns:p14="http://schemas.microsoft.com/office/powerpoint/2010/main" val="14628298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09377"/>
                </a:solidFill>
              </a:rPr>
              <a:t>HSLC Evergreen Training Program</a:t>
            </a:r>
          </a:p>
        </p:txBody>
      </p:sp>
      <p:sp>
        <p:nvSpPr>
          <p:cNvPr id="3" name="Content Placeholder 2"/>
          <p:cNvSpPr>
            <a:spLocks noGrp="1"/>
          </p:cNvSpPr>
          <p:nvPr>
            <p:ph idx="1"/>
          </p:nvPr>
        </p:nvSpPr>
        <p:spPr/>
        <p:txBody>
          <a:bodyPr/>
          <a:lstStyle/>
          <a:p>
            <a:pPr marL="0" indent="0">
              <a:buNone/>
            </a:pPr>
            <a:r>
              <a:rPr lang="en-US" dirty="0" smtClean="0"/>
              <a:t>Permissions Groups</a:t>
            </a:r>
          </a:p>
          <a:p>
            <a:pPr lvl="1"/>
            <a:r>
              <a:rPr lang="en-US" sz="2400" dirty="0" smtClean="0"/>
              <a:t>2-3 levels in each group</a:t>
            </a:r>
          </a:p>
          <a:p>
            <a:pPr lvl="1"/>
            <a:r>
              <a:rPr lang="en-US" sz="2400" dirty="0" smtClean="0"/>
              <a:t>Some basic permissions are granted to each level</a:t>
            </a:r>
          </a:p>
          <a:p>
            <a:pPr lvl="1"/>
            <a:r>
              <a:rPr lang="en-US" sz="2400" dirty="0" smtClean="0"/>
              <a:t>Directors assign staff members to groups during the library profile process prior to migration</a:t>
            </a:r>
          </a:p>
          <a:p>
            <a:pPr lvl="1"/>
            <a:r>
              <a:rPr lang="en-US" sz="2400" dirty="0" smtClean="0"/>
              <a:t>Staff may be assigned to more than one group based upon job duties</a:t>
            </a:r>
            <a:endParaRPr lang="en-US" sz="2400" dirty="0"/>
          </a:p>
        </p:txBody>
      </p:sp>
      <p:sp>
        <p:nvSpPr>
          <p:cNvPr id="4" name="Footer Placeholder 3"/>
          <p:cNvSpPr>
            <a:spLocks noGrp="1"/>
          </p:cNvSpPr>
          <p:nvPr>
            <p:ph type="ftr" sz="quarter" idx="11"/>
          </p:nvPr>
        </p:nvSpPr>
        <p:spPr/>
        <p:txBody>
          <a:bodyPr/>
          <a:lstStyle/>
          <a:p>
            <a:r>
              <a:rPr lang="en-US" smtClean="0"/>
              <a:t>Evergreen International Conference 2011</a:t>
            </a:r>
            <a:endParaRPr lang="en-US" dirty="0"/>
          </a:p>
        </p:txBody>
      </p:sp>
    </p:spTree>
    <p:extLst>
      <p:ext uri="{BB962C8B-B14F-4D97-AF65-F5344CB8AC3E}">
        <p14:creationId xmlns:p14="http://schemas.microsoft.com/office/powerpoint/2010/main" val="36815336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09377"/>
                </a:solidFill>
              </a:rPr>
              <a:t>HSLC Evergreen Training Program</a:t>
            </a:r>
            <a:endParaRPr lang="en-US" dirty="0">
              <a:solidFill>
                <a:srgbClr val="409377"/>
              </a:solidFill>
            </a:endParaRPr>
          </a:p>
        </p:txBody>
      </p:sp>
      <p:sp>
        <p:nvSpPr>
          <p:cNvPr id="3" name="Content Placeholder 2"/>
          <p:cNvSpPr>
            <a:spLocks noGrp="1"/>
          </p:cNvSpPr>
          <p:nvPr>
            <p:ph idx="1"/>
          </p:nvPr>
        </p:nvSpPr>
        <p:spPr/>
        <p:txBody>
          <a:bodyPr>
            <a:normAutofit/>
          </a:bodyPr>
          <a:lstStyle/>
          <a:p>
            <a:pPr marL="0" indent="0">
              <a:buNone/>
            </a:pPr>
            <a:r>
              <a:rPr lang="en-US" dirty="0" smtClean="0"/>
              <a:t>Training sequence:</a:t>
            </a:r>
          </a:p>
          <a:p>
            <a:pPr lvl="1"/>
            <a:r>
              <a:rPr lang="en-US" dirty="0" smtClean="0"/>
              <a:t>2 introductory self-paced courses</a:t>
            </a:r>
          </a:p>
          <a:p>
            <a:pPr lvl="1"/>
            <a:r>
              <a:rPr lang="en-US" dirty="0" smtClean="0"/>
              <a:t>Core courses are live, online </a:t>
            </a:r>
          </a:p>
          <a:p>
            <a:pPr lvl="1"/>
            <a:r>
              <a:rPr lang="en-US" dirty="0" smtClean="0"/>
              <a:t>Assessment</a:t>
            </a:r>
          </a:p>
          <a:p>
            <a:pPr lvl="1"/>
            <a:r>
              <a:rPr lang="en-US" dirty="0" smtClean="0"/>
              <a:t>Refresher courses</a:t>
            </a:r>
          </a:p>
          <a:p>
            <a:pPr lvl="1"/>
            <a:r>
              <a:rPr lang="en-US" dirty="0" smtClean="0"/>
              <a:t>Follow-up</a:t>
            </a:r>
          </a:p>
          <a:p>
            <a:pPr lvl="1"/>
            <a:r>
              <a:rPr lang="en-US" dirty="0" smtClean="0"/>
              <a:t>Live, on-site by request (fee based)</a:t>
            </a:r>
            <a:endParaRPr lang="en-US" dirty="0"/>
          </a:p>
        </p:txBody>
      </p:sp>
      <p:sp>
        <p:nvSpPr>
          <p:cNvPr id="4" name="Footer Placeholder 3"/>
          <p:cNvSpPr>
            <a:spLocks noGrp="1"/>
          </p:cNvSpPr>
          <p:nvPr>
            <p:ph type="ftr" sz="quarter" idx="11"/>
          </p:nvPr>
        </p:nvSpPr>
        <p:spPr/>
        <p:txBody>
          <a:bodyPr/>
          <a:lstStyle/>
          <a:p>
            <a:r>
              <a:rPr lang="en-US" smtClean="0"/>
              <a:t>Evergreen International Conference 2011</a:t>
            </a:r>
            <a:endParaRPr lang="en-US" dirty="0"/>
          </a:p>
        </p:txBody>
      </p:sp>
    </p:spTree>
    <p:extLst>
      <p:ext uri="{BB962C8B-B14F-4D97-AF65-F5344CB8AC3E}">
        <p14:creationId xmlns:p14="http://schemas.microsoft.com/office/powerpoint/2010/main" val="41888088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09377"/>
                </a:solidFill>
              </a:rPr>
              <a:t>HSLC Evergreen Training Program</a:t>
            </a:r>
          </a:p>
        </p:txBody>
      </p:sp>
      <p:sp>
        <p:nvSpPr>
          <p:cNvPr id="3" name="Content Placeholder 2"/>
          <p:cNvSpPr>
            <a:spLocks noGrp="1"/>
          </p:cNvSpPr>
          <p:nvPr>
            <p:ph idx="1"/>
          </p:nvPr>
        </p:nvSpPr>
        <p:spPr/>
        <p:txBody>
          <a:bodyPr>
            <a:normAutofit lnSpcReduction="10000"/>
          </a:bodyPr>
          <a:lstStyle/>
          <a:p>
            <a:pPr marL="0" indent="0">
              <a:buNone/>
            </a:pPr>
            <a:r>
              <a:rPr lang="en-US" dirty="0" smtClean="0"/>
              <a:t>Introductory Courses</a:t>
            </a:r>
          </a:p>
          <a:p>
            <a:pPr lvl="1"/>
            <a:r>
              <a:rPr lang="en-US" dirty="0" smtClean="0"/>
              <a:t>Online, self-paced</a:t>
            </a:r>
          </a:p>
          <a:p>
            <a:pPr lvl="1"/>
            <a:r>
              <a:rPr lang="en-US" dirty="0" smtClean="0"/>
              <a:t>Required for all staff</a:t>
            </a:r>
          </a:p>
          <a:p>
            <a:pPr lvl="1"/>
            <a:r>
              <a:rPr lang="en-US" dirty="0" smtClean="0"/>
              <a:t>Prerequisites for all other courses</a:t>
            </a:r>
          </a:p>
          <a:p>
            <a:pPr lvl="1"/>
            <a:r>
              <a:rPr lang="en-US" dirty="0" smtClean="0"/>
              <a:t>Offered using Articulate via </a:t>
            </a:r>
            <a:r>
              <a:rPr lang="en-US" dirty="0" err="1" smtClean="0"/>
              <a:t>WebJunction</a:t>
            </a:r>
            <a:endParaRPr lang="en-US" dirty="0" smtClean="0"/>
          </a:p>
          <a:p>
            <a:pPr marL="457200" lvl="1" indent="0">
              <a:buNone/>
            </a:pPr>
            <a:endParaRPr lang="en-US" dirty="0" smtClean="0"/>
          </a:p>
          <a:p>
            <a:r>
              <a:rPr lang="en-US" dirty="0" smtClean="0"/>
              <a:t>Preparing for Evergreen: Evergreen Basics</a:t>
            </a:r>
          </a:p>
          <a:p>
            <a:r>
              <a:rPr lang="en-US" dirty="0" smtClean="0"/>
              <a:t>Preparing for Evergreen: </a:t>
            </a:r>
            <a:r>
              <a:rPr lang="en-US" dirty="0" err="1" smtClean="0"/>
              <a:t>VuFind</a:t>
            </a:r>
            <a:r>
              <a:rPr lang="en-US" dirty="0" smtClean="0"/>
              <a:t> Basics</a:t>
            </a:r>
          </a:p>
        </p:txBody>
      </p:sp>
      <p:sp>
        <p:nvSpPr>
          <p:cNvPr id="4" name="Footer Placeholder 3"/>
          <p:cNvSpPr>
            <a:spLocks noGrp="1"/>
          </p:cNvSpPr>
          <p:nvPr>
            <p:ph type="ftr" sz="quarter" idx="11"/>
          </p:nvPr>
        </p:nvSpPr>
        <p:spPr/>
        <p:txBody>
          <a:bodyPr/>
          <a:lstStyle/>
          <a:p>
            <a:r>
              <a:rPr lang="en-US" smtClean="0"/>
              <a:t>Evergreen International Conference 2011</a:t>
            </a:r>
            <a:endParaRPr lang="en-US" dirty="0"/>
          </a:p>
        </p:txBody>
      </p:sp>
    </p:spTree>
    <p:extLst>
      <p:ext uri="{BB962C8B-B14F-4D97-AF65-F5344CB8AC3E}">
        <p14:creationId xmlns:p14="http://schemas.microsoft.com/office/powerpoint/2010/main" val="13194042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09377"/>
                </a:solidFill>
              </a:rPr>
              <a:t>HSLC Evergreen Training Program</a:t>
            </a:r>
          </a:p>
        </p:txBody>
      </p:sp>
      <p:sp>
        <p:nvSpPr>
          <p:cNvPr id="3" name="Content Placeholder 2"/>
          <p:cNvSpPr>
            <a:spLocks noGrp="1"/>
          </p:cNvSpPr>
          <p:nvPr>
            <p:ph idx="1"/>
          </p:nvPr>
        </p:nvSpPr>
        <p:spPr/>
        <p:txBody>
          <a:bodyPr>
            <a:normAutofit lnSpcReduction="10000"/>
          </a:bodyPr>
          <a:lstStyle/>
          <a:p>
            <a:pPr marL="0" indent="0">
              <a:buNone/>
            </a:pPr>
            <a:r>
              <a:rPr lang="en-US" dirty="0" smtClean="0"/>
              <a:t>Core Courses</a:t>
            </a:r>
          </a:p>
          <a:p>
            <a:pPr lvl="1"/>
            <a:r>
              <a:rPr lang="en-US" dirty="0" smtClean="0"/>
              <a:t>Correspond to permission group levels</a:t>
            </a:r>
          </a:p>
          <a:p>
            <a:pPr lvl="1"/>
            <a:r>
              <a:rPr lang="en-US" dirty="0" smtClean="0"/>
              <a:t>Group courses must be taken in order</a:t>
            </a:r>
          </a:p>
          <a:p>
            <a:pPr lvl="1"/>
            <a:r>
              <a:rPr lang="en-US" dirty="0" smtClean="0"/>
              <a:t>Permissions granted after successful completion</a:t>
            </a:r>
          </a:p>
          <a:p>
            <a:pPr lvl="1"/>
            <a:r>
              <a:rPr lang="en-US" dirty="0" smtClean="0"/>
              <a:t>Offered as live, virtual courses using </a:t>
            </a:r>
            <a:r>
              <a:rPr lang="en-US" dirty="0" err="1" smtClean="0"/>
              <a:t>Elluminate</a:t>
            </a:r>
            <a:endParaRPr lang="en-US" dirty="0" smtClean="0"/>
          </a:p>
          <a:p>
            <a:pPr lvl="2"/>
            <a:r>
              <a:rPr lang="en-US" dirty="0" smtClean="0"/>
              <a:t>Discussion, review of prior courses</a:t>
            </a:r>
          </a:p>
          <a:p>
            <a:pPr lvl="2"/>
            <a:r>
              <a:rPr lang="en-US" dirty="0" smtClean="0"/>
              <a:t>Demonstration</a:t>
            </a:r>
          </a:p>
          <a:p>
            <a:pPr lvl="2"/>
            <a:r>
              <a:rPr lang="en-US" dirty="0" smtClean="0"/>
              <a:t>Exercises</a:t>
            </a:r>
          </a:p>
          <a:p>
            <a:pPr lvl="2"/>
            <a:r>
              <a:rPr lang="en-US" dirty="0" smtClean="0"/>
              <a:t>Review / Q&amp;A</a:t>
            </a:r>
          </a:p>
          <a:p>
            <a:pPr lvl="2"/>
            <a:endParaRPr lang="en-US" dirty="0" smtClean="0"/>
          </a:p>
          <a:p>
            <a:pPr lvl="1"/>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Evergreen International Conference 2011</a:t>
            </a:r>
            <a:endParaRPr lang="en-US" dirty="0"/>
          </a:p>
        </p:txBody>
      </p:sp>
    </p:spTree>
    <p:extLst>
      <p:ext uri="{BB962C8B-B14F-4D97-AF65-F5344CB8AC3E}">
        <p14:creationId xmlns:p14="http://schemas.microsoft.com/office/powerpoint/2010/main" val="14042023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09377"/>
                </a:solidFill>
              </a:rPr>
              <a:t>HSLC Evergreen Training Program</a:t>
            </a:r>
          </a:p>
        </p:txBody>
      </p:sp>
      <p:sp>
        <p:nvSpPr>
          <p:cNvPr id="3" name="Content Placeholder 2"/>
          <p:cNvSpPr>
            <a:spLocks noGrp="1"/>
          </p:cNvSpPr>
          <p:nvPr>
            <p:ph idx="1"/>
          </p:nvPr>
        </p:nvSpPr>
        <p:spPr/>
        <p:txBody>
          <a:bodyPr/>
          <a:lstStyle/>
          <a:p>
            <a:pPr marL="0" indent="0" algn="ctr">
              <a:buNone/>
            </a:pPr>
            <a:r>
              <a:rPr lang="en-US" dirty="0" smtClean="0"/>
              <a:t>Core Courses: Circulation Group</a:t>
            </a:r>
          </a:p>
          <a:p>
            <a:pPr lvl="1" fontAlgn="base"/>
            <a:endParaRPr lang="en-US" dirty="0" smtClean="0"/>
          </a:p>
          <a:p>
            <a:pPr fontAlgn="base"/>
            <a:r>
              <a:rPr lang="en-US" dirty="0" err="1" smtClean="0"/>
              <a:t>Circ</a:t>
            </a:r>
            <a:r>
              <a:rPr lang="en-US" dirty="0" smtClean="0"/>
              <a:t> </a:t>
            </a:r>
            <a:r>
              <a:rPr lang="en-US" dirty="0"/>
              <a:t>I (Circulation Clerk)</a:t>
            </a:r>
            <a:endParaRPr lang="en-US" b="1" dirty="0"/>
          </a:p>
          <a:p>
            <a:pPr fontAlgn="base"/>
            <a:r>
              <a:rPr lang="en-US" dirty="0" err="1"/>
              <a:t>Circ</a:t>
            </a:r>
            <a:r>
              <a:rPr lang="en-US" dirty="0"/>
              <a:t> II (Circulation Staff)</a:t>
            </a:r>
            <a:endParaRPr lang="en-US" b="1" dirty="0"/>
          </a:p>
          <a:p>
            <a:pPr fontAlgn="base"/>
            <a:r>
              <a:rPr lang="en-US" dirty="0" err="1"/>
              <a:t>Circ</a:t>
            </a:r>
            <a:r>
              <a:rPr lang="en-US" dirty="0"/>
              <a:t> III (Circulation Supervisor)</a:t>
            </a:r>
            <a:endParaRPr lang="en-US" b="1" dirty="0"/>
          </a:p>
          <a:p>
            <a:pPr lvl="1" fontAlgn="base"/>
            <a:r>
              <a:rPr lang="en-US" dirty="0"/>
              <a:t>Successful completion of the Reports course is also required before permissions upgraded</a:t>
            </a:r>
            <a:endParaRPr lang="en-US" b="1" dirty="0"/>
          </a:p>
          <a:p>
            <a:pPr lvl="1"/>
            <a:endParaRPr lang="en-US" dirty="0"/>
          </a:p>
        </p:txBody>
      </p:sp>
      <p:sp>
        <p:nvSpPr>
          <p:cNvPr id="4" name="Footer Placeholder 3"/>
          <p:cNvSpPr>
            <a:spLocks noGrp="1"/>
          </p:cNvSpPr>
          <p:nvPr>
            <p:ph type="ftr" sz="quarter" idx="11"/>
          </p:nvPr>
        </p:nvSpPr>
        <p:spPr/>
        <p:txBody>
          <a:bodyPr/>
          <a:lstStyle/>
          <a:p>
            <a:r>
              <a:rPr lang="en-US" smtClean="0"/>
              <a:t>Evergreen International Conference 2011</a:t>
            </a:r>
            <a:endParaRPr lang="en-US" dirty="0"/>
          </a:p>
        </p:txBody>
      </p:sp>
    </p:spTree>
    <p:extLst>
      <p:ext uri="{BB962C8B-B14F-4D97-AF65-F5344CB8AC3E}">
        <p14:creationId xmlns:p14="http://schemas.microsoft.com/office/powerpoint/2010/main" val="9903051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09377"/>
                </a:solidFill>
              </a:rPr>
              <a:t>HSLC Evergreen Training Program</a:t>
            </a:r>
          </a:p>
        </p:txBody>
      </p:sp>
      <p:sp>
        <p:nvSpPr>
          <p:cNvPr id="3" name="Content Placeholder 2"/>
          <p:cNvSpPr>
            <a:spLocks noGrp="1"/>
          </p:cNvSpPr>
          <p:nvPr>
            <p:ph idx="1"/>
          </p:nvPr>
        </p:nvSpPr>
        <p:spPr/>
        <p:txBody>
          <a:bodyPr/>
          <a:lstStyle/>
          <a:p>
            <a:pPr marL="0" indent="0" algn="ctr">
              <a:buNone/>
            </a:pPr>
            <a:r>
              <a:rPr lang="en-US" dirty="0" smtClean="0"/>
              <a:t>Core Courses: Cataloging Group</a:t>
            </a:r>
          </a:p>
          <a:p>
            <a:pPr lvl="1" fontAlgn="base"/>
            <a:endParaRPr lang="en-US" dirty="0" smtClean="0"/>
          </a:p>
          <a:p>
            <a:pPr fontAlgn="base"/>
            <a:r>
              <a:rPr lang="en-US" dirty="0" smtClean="0"/>
              <a:t>Cat </a:t>
            </a:r>
            <a:r>
              <a:rPr lang="en-US" dirty="0"/>
              <a:t>I (Copy Cataloger)</a:t>
            </a:r>
            <a:endParaRPr lang="en-US" b="1" dirty="0"/>
          </a:p>
          <a:p>
            <a:pPr fontAlgn="base"/>
            <a:r>
              <a:rPr lang="en-US" dirty="0"/>
              <a:t>Cat II (Certified Cataloger)</a:t>
            </a:r>
            <a:endParaRPr lang="en-US" b="1" dirty="0"/>
          </a:p>
          <a:p>
            <a:pPr lvl="1" fontAlgn="base"/>
            <a:r>
              <a:rPr lang="en-US" dirty="0"/>
              <a:t>Successful completion of the Reports course is also required before permissions upgraded</a:t>
            </a:r>
            <a:endParaRPr lang="en-US" b="1" dirty="0"/>
          </a:p>
          <a:p>
            <a:pPr marL="857250" lvl="1" indent="-457200"/>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smtClean="0"/>
              <a:t>Evergreen International Conference 2011</a:t>
            </a:r>
            <a:endParaRPr lang="en-US" dirty="0"/>
          </a:p>
        </p:txBody>
      </p:sp>
    </p:spTree>
    <p:extLst>
      <p:ext uri="{BB962C8B-B14F-4D97-AF65-F5344CB8AC3E}">
        <p14:creationId xmlns:p14="http://schemas.microsoft.com/office/powerpoint/2010/main" val="2820471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09377"/>
                </a:solidFill>
              </a:rPr>
              <a:t>HSLC Services</a:t>
            </a:r>
            <a:endParaRPr lang="en-US" dirty="0">
              <a:solidFill>
                <a:srgbClr val="409377"/>
              </a:solidFill>
            </a:endParaRPr>
          </a:p>
        </p:txBody>
      </p:sp>
      <p:sp>
        <p:nvSpPr>
          <p:cNvPr id="3" name="Content Placeholder 2"/>
          <p:cNvSpPr>
            <a:spLocks noGrp="1"/>
          </p:cNvSpPr>
          <p:nvPr>
            <p:ph idx="1"/>
          </p:nvPr>
        </p:nvSpPr>
        <p:spPr/>
        <p:txBody>
          <a:bodyPr>
            <a:normAutofit fontScale="85000" lnSpcReduction="20000"/>
          </a:bodyPr>
          <a:lstStyle/>
          <a:p>
            <a:r>
              <a:rPr lang="en-US" dirty="0" smtClean="0"/>
              <a:t>Power Library</a:t>
            </a:r>
          </a:p>
          <a:p>
            <a:pPr lvl="1"/>
            <a:r>
              <a:rPr lang="en-US" dirty="0"/>
              <a:t>a service of Pennsylvania’s public libraries, school libraries and the State Library providing access to thousands of full text periodical articles, newspapers, a major encyclopedia, plus photographs, pictures, charts, maps, and reference materials for people of all ages</a:t>
            </a:r>
            <a:r>
              <a:rPr lang="en-US" dirty="0" smtClean="0"/>
              <a:t>.</a:t>
            </a:r>
          </a:p>
          <a:p>
            <a:r>
              <a:rPr lang="en-US" dirty="0" smtClean="0"/>
              <a:t>Access PA Digital Repository</a:t>
            </a:r>
          </a:p>
          <a:p>
            <a:pPr lvl="1"/>
            <a:r>
              <a:rPr lang="en-US" dirty="0"/>
              <a:t>a statewide digitization service on behalf of the Office of Commonwealth Libraries using the </a:t>
            </a:r>
            <a:r>
              <a:rPr lang="en-US" dirty="0" err="1"/>
              <a:t>CONTENTdm</a:t>
            </a:r>
            <a:r>
              <a:rPr lang="en-US" dirty="0"/>
              <a:t> software product licensed through OCLC and permitting the storage and retrieval of digitized collections created by libraries and other entities located throughout Pennsylvania. </a:t>
            </a:r>
          </a:p>
        </p:txBody>
      </p:sp>
      <p:sp>
        <p:nvSpPr>
          <p:cNvPr id="4" name="Footer Placeholder 3"/>
          <p:cNvSpPr>
            <a:spLocks noGrp="1"/>
          </p:cNvSpPr>
          <p:nvPr>
            <p:ph type="ftr" sz="quarter" idx="11"/>
          </p:nvPr>
        </p:nvSpPr>
        <p:spPr/>
        <p:txBody>
          <a:bodyPr/>
          <a:lstStyle/>
          <a:p>
            <a:r>
              <a:rPr lang="en-US" smtClean="0"/>
              <a:t>Evergreen International Conference 2011</a:t>
            </a:r>
            <a:endParaRPr lang="en-US" dirty="0"/>
          </a:p>
        </p:txBody>
      </p:sp>
    </p:spTree>
    <p:extLst>
      <p:ext uri="{BB962C8B-B14F-4D97-AF65-F5344CB8AC3E}">
        <p14:creationId xmlns:p14="http://schemas.microsoft.com/office/powerpoint/2010/main" val="17455768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09377"/>
                </a:solidFill>
              </a:rPr>
              <a:t>HSLC Evergreen Training Program</a:t>
            </a:r>
          </a:p>
        </p:txBody>
      </p:sp>
      <p:sp>
        <p:nvSpPr>
          <p:cNvPr id="3" name="Content Placeholder 2"/>
          <p:cNvSpPr>
            <a:spLocks noGrp="1"/>
          </p:cNvSpPr>
          <p:nvPr>
            <p:ph idx="1"/>
          </p:nvPr>
        </p:nvSpPr>
        <p:spPr/>
        <p:txBody>
          <a:bodyPr/>
          <a:lstStyle/>
          <a:p>
            <a:pPr marL="0" indent="0" algn="ctr">
              <a:buNone/>
            </a:pPr>
            <a:r>
              <a:rPr lang="en-US" dirty="0" smtClean="0"/>
              <a:t>Core Courses: Serials Group</a:t>
            </a:r>
          </a:p>
          <a:p>
            <a:pPr lvl="1" fontAlgn="base"/>
            <a:endParaRPr lang="en-US" dirty="0" smtClean="0"/>
          </a:p>
          <a:p>
            <a:pPr fontAlgn="base"/>
            <a:r>
              <a:rPr lang="en-US" dirty="0" smtClean="0"/>
              <a:t>Serials </a:t>
            </a:r>
            <a:r>
              <a:rPr lang="en-US" dirty="0"/>
              <a:t>I (Clerk/Staff permission level)</a:t>
            </a:r>
            <a:endParaRPr lang="en-US" b="1" dirty="0"/>
          </a:p>
          <a:p>
            <a:pPr fontAlgn="base"/>
            <a:r>
              <a:rPr lang="en-US" dirty="0"/>
              <a:t>Serials II (Supervisor permission level)</a:t>
            </a:r>
            <a:endParaRPr lang="en-US" b="1" dirty="0"/>
          </a:p>
          <a:p>
            <a:pPr lvl="1" fontAlgn="base"/>
            <a:r>
              <a:rPr lang="en-US" dirty="0"/>
              <a:t>Successful completion of the Reports course is also required before permissions upgraded</a:t>
            </a:r>
            <a:endParaRPr lang="en-US" b="1" dirty="0"/>
          </a:p>
          <a:p>
            <a:endParaRPr lang="en-US" dirty="0"/>
          </a:p>
        </p:txBody>
      </p:sp>
      <p:sp>
        <p:nvSpPr>
          <p:cNvPr id="4" name="Footer Placeholder 3"/>
          <p:cNvSpPr>
            <a:spLocks noGrp="1"/>
          </p:cNvSpPr>
          <p:nvPr>
            <p:ph type="ftr" sz="quarter" idx="11"/>
          </p:nvPr>
        </p:nvSpPr>
        <p:spPr/>
        <p:txBody>
          <a:bodyPr/>
          <a:lstStyle/>
          <a:p>
            <a:r>
              <a:rPr lang="en-US" smtClean="0"/>
              <a:t>Evergreen International Conference 2011</a:t>
            </a:r>
            <a:endParaRPr lang="en-US" dirty="0"/>
          </a:p>
        </p:txBody>
      </p:sp>
    </p:spTree>
    <p:extLst>
      <p:ext uri="{BB962C8B-B14F-4D97-AF65-F5344CB8AC3E}">
        <p14:creationId xmlns:p14="http://schemas.microsoft.com/office/powerpoint/2010/main" val="35954995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09377"/>
                </a:solidFill>
              </a:rPr>
              <a:t>HSLC Evergreen Training Program</a:t>
            </a:r>
          </a:p>
        </p:txBody>
      </p:sp>
      <p:sp>
        <p:nvSpPr>
          <p:cNvPr id="3" name="Content Placeholder 2"/>
          <p:cNvSpPr>
            <a:spLocks noGrp="1"/>
          </p:cNvSpPr>
          <p:nvPr>
            <p:ph idx="1"/>
          </p:nvPr>
        </p:nvSpPr>
        <p:spPr/>
        <p:txBody>
          <a:bodyPr/>
          <a:lstStyle/>
          <a:p>
            <a:pPr marL="0" indent="0" algn="ctr">
              <a:buNone/>
            </a:pPr>
            <a:r>
              <a:rPr lang="en-US" dirty="0" smtClean="0"/>
              <a:t>Core Courses: Acquisitions Group</a:t>
            </a:r>
          </a:p>
          <a:p>
            <a:pPr lvl="1" fontAlgn="base"/>
            <a:endParaRPr lang="en-US" dirty="0" smtClean="0"/>
          </a:p>
          <a:p>
            <a:pPr fontAlgn="base"/>
            <a:r>
              <a:rPr lang="en-US" dirty="0" err="1" smtClean="0"/>
              <a:t>Acq</a:t>
            </a:r>
            <a:r>
              <a:rPr lang="en-US" dirty="0" smtClean="0"/>
              <a:t> </a:t>
            </a:r>
            <a:r>
              <a:rPr lang="en-US" dirty="0"/>
              <a:t>I (Clerk permission level)</a:t>
            </a:r>
            <a:endParaRPr lang="en-US" b="1" dirty="0"/>
          </a:p>
          <a:p>
            <a:pPr fontAlgn="base"/>
            <a:r>
              <a:rPr lang="en-US" dirty="0" err="1"/>
              <a:t>Acq</a:t>
            </a:r>
            <a:r>
              <a:rPr lang="en-US" dirty="0"/>
              <a:t> II (Staff permission level)</a:t>
            </a:r>
            <a:endParaRPr lang="en-US" b="1" dirty="0"/>
          </a:p>
          <a:p>
            <a:pPr fontAlgn="base"/>
            <a:r>
              <a:rPr lang="en-US" dirty="0" err="1"/>
              <a:t>Acq</a:t>
            </a:r>
            <a:r>
              <a:rPr lang="en-US" dirty="0"/>
              <a:t> III (Supervisor permission level)</a:t>
            </a:r>
            <a:endParaRPr lang="en-US" b="1" dirty="0"/>
          </a:p>
          <a:p>
            <a:pPr lvl="1" fontAlgn="base"/>
            <a:r>
              <a:rPr lang="en-US" dirty="0"/>
              <a:t>Successful completion of the Reports course is also required before permissions upgraded</a:t>
            </a:r>
            <a:endParaRPr lang="en-US" b="1" dirty="0"/>
          </a:p>
          <a:p>
            <a:endParaRPr lang="en-US" dirty="0" smtClean="0"/>
          </a:p>
        </p:txBody>
      </p:sp>
      <p:sp>
        <p:nvSpPr>
          <p:cNvPr id="4" name="Footer Placeholder 3"/>
          <p:cNvSpPr>
            <a:spLocks noGrp="1"/>
          </p:cNvSpPr>
          <p:nvPr>
            <p:ph type="ftr" sz="quarter" idx="11"/>
          </p:nvPr>
        </p:nvSpPr>
        <p:spPr/>
        <p:txBody>
          <a:bodyPr/>
          <a:lstStyle/>
          <a:p>
            <a:r>
              <a:rPr lang="en-US" smtClean="0"/>
              <a:t>Evergreen International Conference 2011</a:t>
            </a:r>
            <a:endParaRPr lang="en-US" dirty="0"/>
          </a:p>
        </p:txBody>
      </p:sp>
    </p:spTree>
    <p:extLst>
      <p:ext uri="{BB962C8B-B14F-4D97-AF65-F5344CB8AC3E}">
        <p14:creationId xmlns:p14="http://schemas.microsoft.com/office/powerpoint/2010/main" val="14892729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09377"/>
                </a:solidFill>
              </a:rPr>
              <a:t>HSLC Evergreen Training Program</a:t>
            </a:r>
          </a:p>
        </p:txBody>
      </p:sp>
      <p:sp>
        <p:nvSpPr>
          <p:cNvPr id="3" name="Content Placeholder 2"/>
          <p:cNvSpPr>
            <a:spLocks noGrp="1"/>
          </p:cNvSpPr>
          <p:nvPr>
            <p:ph idx="1"/>
          </p:nvPr>
        </p:nvSpPr>
        <p:spPr/>
        <p:txBody>
          <a:bodyPr/>
          <a:lstStyle/>
          <a:p>
            <a:pPr marL="0" indent="0" algn="ctr">
              <a:buNone/>
            </a:pPr>
            <a:r>
              <a:rPr lang="en-US" dirty="0" smtClean="0"/>
              <a:t>Core Courses: Local Administration</a:t>
            </a:r>
          </a:p>
          <a:p>
            <a:pPr lvl="1"/>
            <a:endParaRPr lang="en-US" dirty="0" smtClean="0"/>
          </a:p>
          <a:p>
            <a:r>
              <a:rPr lang="en-US" dirty="0" smtClean="0"/>
              <a:t>Local Administration</a:t>
            </a:r>
          </a:p>
          <a:p>
            <a:r>
              <a:rPr lang="en-US" dirty="0" smtClean="0"/>
              <a:t>Reports</a:t>
            </a:r>
          </a:p>
          <a:p>
            <a:pPr lvl="1"/>
            <a:endParaRPr lang="en-US" dirty="0"/>
          </a:p>
          <a:p>
            <a:pPr lvl="1"/>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smtClean="0"/>
              <a:t>Evergreen International Conference 2011</a:t>
            </a:r>
            <a:endParaRPr lang="en-US" dirty="0"/>
          </a:p>
        </p:txBody>
      </p:sp>
    </p:spTree>
    <p:extLst>
      <p:ext uri="{BB962C8B-B14F-4D97-AF65-F5344CB8AC3E}">
        <p14:creationId xmlns:p14="http://schemas.microsoft.com/office/powerpoint/2010/main" val="25327449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09377"/>
                </a:solidFill>
              </a:rPr>
              <a:t>HSLC Evergreen Training Program</a:t>
            </a:r>
          </a:p>
        </p:txBody>
      </p:sp>
      <p:sp>
        <p:nvSpPr>
          <p:cNvPr id="3" name="Content Placeholder 2"/>
          <p:cNvSpPr>
            <a:spLocks noGrp="1"/>
          </p:cNvSpPr>
          <p:nvPr>
            <p:ph idx="1"/>
          </p:nvPr>
        </p:nvSpPr>
        <p:spPr/>
        <p:txBody>
          <a:bodyPr>
            <a:normAutofit fontScale="85000" lnSpcReduction="20000"/>
          </a:bodyPr>
          <a:lstStyle/>
          <a:p>
            <a:pPr marL="0" indent="0" algn="ctr">
              <a:buNone/>
            </a:pPr>
            <a:r>
              <a:rPr lang="en-US" sz="3800" dirty="0" smtClean="0"/>
              <a:t>Assessment</a:t>
            </a:r>
          </a:p>
          <a:p>
            <a:pPr lvl="1">
              <a:buFont typeface="Arial" pitchFamily="34" charset="0"/>
              <a:buChar char="•"/>
            </a:pPr>
            <a:r>
              <a:rPr lang="en-US" sz="3000" dirty="0" smtClean="0"/>
              <a:t>Self-paced courses will include quizzes to move forward and complete</a:t>
            </a:r>
          </a:p>
          <a:p>
            <a:pPr lvl="1">
              <a:buFont typeface="Arial" pitchFamily="34" charset="0"/>
              <a:buChar char="•"/>
            </a:pPr>
            <a:r>
              <a:rPr lang="en-US" sz="3000" dirty="0" smtClean="0"/>
              <a:t>Course evaluations will be required for all courses for successful completion</a:t>
            </a:r>
          </a:p>
          <a:p>
            <a:pPr lvl="2"/>
            <a:r>
              <a:rPr lang="en-US" sz="2600" dirty="0" smtClean="0"/>
              <a:t>Evaluation of content</a:t>
            </a:r>
          </a:p>
          <a:p>
            <a:pPr lvl="2"/>
            <a:r>
              <a:rPr lang="en-US" sz="2600" dirty="0" smtClean="0"/>
              <a:t>Evaluation of delivery method</a:t>
            </a:r>
          </a:p>
          <a:p>
            <a:pPr lvl="1">
              <a:buFont typeface="Arial" pitchFamily="34" charset="0"/>
              <a:buChar char="•"/>
            </a:pPr>
            <a:r>
              <a:rPr lang="en-US" sz="3000" dirty="0" smtClean="0"/>
              <a:t>Current Articulate/</a:t>
            </a:r>
            <a:r>
              <a:rPr lang="en-US" sz="3000" dirty="0" err="1" smtClean="0"/>
              <a:t>WebJunction</a:t>
            </a:r>
            <a:r>
              <a:rPr lang="en-US" sz="3000" dirty="0" smtClean="0"/>
              <a:t> ILL courses</a:t>
            </a:r>
          </a:p>
          <a:p>
            <a:pPr lvl="2"/>
            <a:r>
              <a:rPr lang="en-US" sz="2600" dirty="0" smtClean="0"/>
              <a:t>Library </a:t>
            </a:r>
            <a:r>
              <a:rPr lang="en-US" sz="2600" dirty="0"/>
              <a:t>staff indicate preference for accessing the course at their convenience and completing the course at their own pace</a:t>
            </a:r>
          </a:p>
        </p:txBody>
      </p:sp>
      <p:sp>
        <p:nvSpPr>
          <p:cNvPr id="4" name="Footer Placeholder 3"/>
          <p:cNvSpPr>
            <a:spLocks noGrp="1"/>
          </p:cNvSpPr>
          <p:nvPr>
            <p:ph type="ftr" sz="quarter" idx="11"/>
          </p:nvPr>
        </p:nvSpPr>
        <p:spPr/>
        <p:txBody>
          <a:bodyPr/>
          <a:lstStyle/>
          <a:p>
            <a:r>
              <a:rPr lang="en-US" smtClean="0"/>
              <a:t>Evergreen International Conference 2011</a:t>
            </a:r>
            <a:endParaRPr lang="en-US" dirty="0"/>
          </a:p>
        </p:txBody>
      </p:sp>
    </p:spTree>
    <p:extLst>
      <p:ext uri="{BB962C8B-B14F-4D97-AF65-F5344CB8AC3E}">
        <p14:creationId xmlns:p14="http://schemas.microsoft.com/office/powerpoint/2010/main" val="26177476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09377"/>
                </a:solidFill>
              </a:rPr>
              <a:t>HSLC Evergreen Training Program</a:t>
            </a:r>
            <a:endParaRPr lang="en-US" dirty="0"/>
          </a:p>
        </p:txBody>
      </p:sp>
      <p:sp>
        <p:nvSpPr>
          <p:cNvPr id="3" name="Content Placeholder 2"/>
          <p:cNvSpPr>
            <a:spLocks noGrp="1"/>
          </p:cNvSpPr>
          <p:nvPr>
            <p:ph idx="1"/>
          </p:nvPr>
        </p:nvSpPr>
        <p:spPr/>
        <p:txBody>
          <a:bodyPr/>
          <a:lstStyle/>
          <a:p>
            <a:pPr marL="0" indent="0" algn="ctr">
              <a:buNone/>
            </a:pPr>
            <a:r>
              <a:rPr lang="en-US" dirty="0" smtClean="0"/>
              <a:t>Refresher Courses</a:t>
            </a:r>
          </a:p>
          <a:p>
            <a:pPr marL="0" indent="0" algn="ctr">
              <a:buNone/>
            </a:pPr>
            <a:endParaRPr lang="en-US" sz="2400" dirty="0" smtClean="0"/>
          </a:p>
          <a:p>
            <a:pPr lvl="1"/>
            <a:r>
              <a:rPr lang="en-US" sz="3200" dirty="0" smtClean="0"/>
              <a:t>Self-paced, online</a:t>
            </a:r>
          </a:p>
          <a:p>
            <a:pPr lvl="2"/>
            <a:r>
              <a:rPr lang="en-US" sz="2800" dirty="0" smtClean="0"/>
              <a:t>Task-specific</a:t>
            </a:r>
          </a:p>
          <a:p>
            <a:pPr lvl="2"/>
            <a:r>
              <a:rPr lang="en-US" sz="2800" dirty="0" smtClean="0"/>
              <a:t>May be repeated as needed</a:t>
            </a:r>
          </a:p>
          <a:p>
            <a:pPr lvl="1"/>
            <a:r>
              <a:rPr lang="en-US" sz="3200" dirty="0" smtClean="0"/>
              <a:t>Live, online/virtual </a:t>
            </a:r>
          </a:p>
          <a:p>
            <a:pPr lvl="2"/>
            <a:r>
              <a:rPr lang="en-US" sz="2800" dirty="0" smtClean="0"/>
              <a:t>Any course may be repeated as needed</a:t>
            </a:r>
            <a:endParaRPr lang="en-US" sz="2800" dirty="0"/>
          </a:p>
        </p:txBody>
      </p:sp>
      <p:sp>
        <p:nvSpPr>
          <p:cNvPr id="4" name="Footer Placeholder 3"/>
          <p:cNvSpPr>
            <a:spLocks noGrp="1"/>
          </p:cNvSpPr>
          <p:nvPr>
            <p:ph type="ftr" sz="quarter" idx="11"/>
          </p:nvPr>
        </p:nvSpPr>
        <p:spPr/>
        <p:txBody>
          <a:bodyPr/>
          <a:lstStyle/>
          <a:p>
            <a:r>
              <a:rPr lang="en-US" smtClean="0"/>
              <a:t>Evergreen International Conference 2011</a:t>
            </a:r>
            <a:endParaRPr lang="en-US" dirty="0"/>
          </a:p>
        </p:txBody>
      </p:sp>
    </p:spTree>
    <p:extLst>
      <p:ext uri="{BB962C8B-B14F-4D97-AF65-F5344CB8AC3E}">
        <p14:creationId xmlns:p14="http://schemas.microsoft.com/office/powerpoint/2010/main" val="35393603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09377"/>
                </a:solidFill>
              </a:rPr>
              <a:t>HSLC Evergreen Training Program</a:t>
            </a:r>
          </a:p>
        </p:txBody>
      </p:sp>
      <p:sp>
        <p:nvSpPr>
          <p:cNvPr id="3" name="Content Placeholder 2"/>
          <p:cNvSpPr>
            <a:spLocks noGrp="1"/>
          </p:cNvSpPr>
          <p:nvPr>
            <p:ph idx="1"/>
          </p:nvPr>
        </p:nvSpPr>
        <p:spPr/>
        <p:txBody>
          <a:bodyPr>
            <a:normAutofit lnSpcReduction="10000"/>
          </a:bodyPr>
          <a:lstStyle/>
          <a:p>
            <a:pPr marL="0" indent="0">
              <a:buNone/>
            </a:pPr>
            <a:r>
              <a:rPr lang="en-US" dirty="0" smtClean="0"/>
              <a:t>Follow-up to </a:t>
            </a:r>
            <a:r>
              <a:rPr lang="en-US" dirty="0"/>
              <a:t>T</a:t>
            </a:r>
            <a:r>
              <a:rPr lang="en-US" dirty="0" smtClean="0"/>
              <a:t>raining</a:t>
            </a:r>
          </a:p>
          <a:p>
            <a:pPr lvl="1"/>
            <a:r>
              <a:rPr lang="en-US" dirty="0" err="1" smtClean="0"/>
              <a:t>HelpDesk</a:t>
            </a:r>
            <a:endParaRPr lang="en-US" dirty="0" smtClean="0"/>
          </a:p>
          <a:p>
            <a:pPr lvl="2"/>
            <a:r>
              <a:rPr lang="en-US" dirty="0" smtClean="0"/>
              <a:t>Online ticket system for general questions</a:t>
            </a:r>
            <a:endParaRPr lang="en-US" dirty="0"/>
          </a:p>
          <a:p>
            <a:pPr lvl="1"/>
            <a:r>
              <a:rPr lang="en-US" dirty="0" smtClean="0"/>
              <a:t>Telephone</a:t>
            </a:r>
          </a:p>
          <a:p>
            <a:pPr lvl="2"/>
            <a:r>
              <a:rPr lang="en-US" dirty="0" smtClean="0"/>
              <a:t>For immediate, time-sensitive questions</a:t>
            </a:r>
            <a:endParaRPr lang="en-US" dirty="0"/>
          </a:p>
          <a:p>
            <a:pPr lvl="1"/>
            <a:r>
              <a:rPr lang="en-US" dirty="0"/>
              <a:t>Live, online courses can be re-taken </a:t>
            </a:r>
            <a:endParaRPr lang="en-US" dirty="0" smtClean="0"/>
          </a:p>
          <a:p>
            <a:pPr lvl="1"/>
            <a:r>
              <a:rPr lang="en-US" dirty="0" smtClean="0"/>
              <a:t>Self-paced refresher courses</a:t>
            </a:r>
          </a:p>
          <a:p>
            <a:pPr lvl="1"/>
            <a:r>
              <a:rPr lang="en-US" dirty="0" smtClean="0"/>
              <a:t>Live, online assistance via </a:t>
            </a:r>
            <a:r>
              <a:rPr lang="en-US" dirty="0" err="1" smtClean="0"/>
              <a:t>Elluminate</a:t>
            </a:r>
            <a:r>
              <a:rPr lang="en-US" dirty="0" smtClean="0"/>
              <a:t> can be provided on request of participant or trainer</a:t>
            </a:r>
            <a:endParaRPr lang="en-US" dirty="0"/>
          </a:p>
          <a:p>
            <a:pPr lvl="1"/>
            <a:endParaRPr lang="en-US" dirty="0"/>
          </a:p>
        </p:txBody>
      </p:sp>
      <p:sp>
        <p:nvSpPr>
          <p:cNvPr id="4" name="Footer Placeholder 3"/>
          <p:cNvSpPr>
            <a:spLocks noGrp="1"/>
          </p:cNvSpPr>
          <p:nvPr>
            <p:ph type="ftr" sz="quarter" idx="11"/>
          </p:nvPr>
        </p:nvSpPr>
        <p:spPr/>
        <p:txBody>
          <a:bodyPr/>
          <a:lstStyle/>
          <a:p>
            <a:r>
              <a:rPr lang="en-US" smtClean="0"/>
              <a:t>Evergreen International Conference 2011</a:t>
            </a:r>
            <a:endParaRPr lang="en-US" dirty="0"/>
          </a:p>
        </p:txBody>
      </p:sp>
    </p:spTree>
    <p:extLst>
      <p:ext uri="{BB962C8B-B14F-4D97-AF65-F5344CB8AC3E}">
        <p14:creationId xmlns:p14="http://schemas.microsoft.com/office/powerpoint/2010/main" val="32677140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09377"/>
                </a:solidFill>
              </a:rPr>
              <a:t>HSLC Evergreen Training Program</a:t>
            </a:r>
            <a:endParaRPr lang="en-US" dirty="0"/>
          </a:p>
        </p:txBody>
      </p:sp>
      <p:sp>
        <p:nvSpPr>
          <p:cNvPr id="3" name="Content Placeholder 2"/>
          <p:cNvSpPr>
            <a:spLocks noGrp="1"/>
          </p:cNvSpPr>
          <p:nvPr>
            <p:ph idx="1"/>
          </p:nvPr>
        </p:nvSpPr>
        <p:spPr/>
        <p:txBody>
          <a:bodyPr/>
          <a:lstStyle/>
          <a:p>
            <a:pPr marL="0" indent="0">
              <a:buNone/>
            </a:pPr>
            <a:r>
              <a:rPr lang="en-US" dirty="0" smtClean="0"/>
              <a:t>Sustaining a Community of Learners</a:t>
            </a:r>
          </a:p>
          <a:p>
            <a:pPr lvl="1"/>
            <a:r>
              <a:rPr lang="en-US" dirty="0" smtClean="0"/>
              <a:t>Quick response to questions and problems</a:t>
            </a:r>
          </a:p>
          <a:p>
            <a:pPr lvl="1"/>
            <a:r>
              <a:rPr lang="en-US" dirty="0" err="1" smtClean="0"/>
              <a:t>Listservs</a:t>
            </a:r>
            <a:r>
              <a:rPr lang="en-US" dirty="0" smtClean="0"/>
              <a:t> for consortium discussion</a:t>
            </a:r>
          </a:p>
          <a:p>
            <a:pPr lvl="1"/>
            <a:r>
              <a:rPr lang="en-US" dirty="0" smtClean="0"/>
              <a:t>Regional meetings </a:t>
            </a:r>
          </a:p>
          <a:p>
            <a:pPr lvl="1"/>
            <a:r>
              <a:rPr lang="en-US" dirty="0" smtClean="0"/>
              <a:t>HSLC Evergreen News</a:t>
            </a:r>
          </a:p>
          <a:p>
            <a:pPr lvl="1"/>
            <a:r>
              <a:rPr lang="en-US" dirty="0" smtClean="0"/>
              <a:t>Communication, communication, communication!</a:t>
            </a:r>
          </a:p>
          <a:p>
            <a:pPr marL="457200" lvl="1" indent="0">
              <a:buNone/>
            </a:pPr>
            <a:r>
              <a:rPr lang="en-US" dirty="0" smtClean="0"/>
              <a:t>	</a:t>
            </a:r>
          </a:p>
          <a:p>
            <a:endParaRPr lang="en-US" dirty="0"/>
          </a:p>
        </p:txBody>
      </p:sp>
      <p:sp>
        <p:nvSpPr>
          <p:cNvPr id="4" name="Footer Placeholder 3"/>
          <p:cNvSpPr>
            <a:spLocks noGrp="1"/>
          </p:cNvSpPr>
          <p:nvPr>
            <p:ph type="ftr" sz="quarter" idx="11"/>
          </p:nvPr>
        </p:nvSpPr>
        <p:spPr/>
        <p:txBody>
          <a:bodyPr/>
          <a:lstStyle/>
          <a:p>
            <a:r>
              <a:rPr lang="en-US" smtClean="0"/>
              <a:t>Evergreen International Conference 2011</a:t>
            </a:r>
            <a:endParaRPr lang="en-US" dirty="0"/>
          </a:p>
        </p:txBody>
      </p:sp>
    </p:spTree>
    <p:extLst>
      <p:ext uri="{BB962C8B-B14F-4D97-AF65-F5344CB8AC3E}">
        <p14:creationId xmlns:p14="http://schemas.microsoft.com/office/powerpoint/2010/main" val="36164522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409377"/>
                </a:solidFill>
              </a:rPr>
              <a:t>HSLC Evergreen Training Program</a:t>
            </a:r>
            <a:endParaRPr lang="en-US" dirty="0">
              <a:solidFill>
                <a:srgbClr val="409377"/>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12926357"/>
              </p:ext>
            </p:extLst>
          </p:nvPr>
        </p:nvGraphicFramePr>
        <p:xfrm>
          <a:off x="457200" y="1905000"/>
          <a:ext cx="8229600" cy="4145280"/>
        </p:xfrm>
        <a:graphic>
          <a:graphicData uri="http://schemas.openxmlformats.org/drawingml/2006/table">
            <a:tbl>
              <a:tblPr firstRow="1" bandRow="1">
                <a:tableStyleId>{5C22544A-7EE6-4342-B048-85BDC9FD1C3A}</a:tableStyleId>
              </a:tblPr>
              <a:tblGrid>
                <a:gridCol w="4114800"/>
                <a:gridCol w="4114800"/>
              </a:tblGrid>
              <a:tr h="370840">
                <a:tc gridSpan="2">
                  <a:txBody>
                    <a:bodyPr/>
                    <a:lstStyle/>
                    <a:p>
                      <a:pPr algn="ctr"/>
                      <a:r>
                        <a:rPr lang="en-US" sz="3200" dirty="0" smtClean="0">
                          <a:solidFill>
                            <a:schemeClr val="tx1"/>
                          </a:solidFill>
                        </a:rPr>
                        <a:t>Model</a:t>
                      </a:r>
                      <a:r>
                        <a:rPr lang="en-US" sz="3200" baseline="0" dirty="0" smtClean="0">
                          <a:solidFill>
                            <a:schemeClr val="tx1"/>
                          </a:solidFill>
                        </a:rPr>
                        <a:t> Comparison</a:t>
                      </a:r>
                      <a:endParaRPr lang="en-US" sz="3200" dirty="0">
                        <a:solidFill>
                          <a:schemeClr val="tx1"/>
                        </a:solidFill>
                      </a:endParaRPr>
                    </a:p>
                  </a:txBody>
                  <a:tcPr>
                    <a:solidFill>
                      <a:srgbClr val="CCFFCC"/>
                    </a:solidFill>
                  </a:tcPr>
                </a:tc>
                <a:tc hMerge="1">
                  <a:txBody>
                    <a:bodyPr/>
                    <a:lstStyle/>
                    <a:p>
                      <a:endParaRPr lang="en-US" dirty="0"/>
                    </a:p>
                  </a:txBody>
                  <a:tcPr>
                    <a:solidFill>
                      <a:srgbClr val="CCFFCC"/>
                    </a:solidFill>
                  </a:tcPr>
                </a:tc>
              </a:tr>
              <a:tr h="370840">
                <a:tc>
                  <a:txBody>
                    <a:bodyPr/>
                    <a:lstStyle/>
                    <a:p>
                      <a:pPr algn="ctr"/>
                      <a:r>
                        <a:rPr lang="en-US" sz="2400" dirty="0" smtClean="0">
                          <a:solidFill>
                            <a:schemeClr val="tx1"/>
                          </a:solidFill>
                        </a:rPr>
                        <a:t>Old</a:t>
                      </a:r>
                      <a:r>
                        <a:rPr lang="en-US" sz="2400" baseline="0" dirty="0" smtClean="0">
                          <a:solidFill>
                            <a:schemeClr val="tx1"/>
                          </a:solidFill>
                        </a:rPr>
                        <a:t> Model, Pre-Evergreen</a:t>
                      </a:r>
                      <a:endParaRPr lang="en-US" sz="2400" dirty="0">
                        <a:solidFill>
                          <a:schemeClr val="tx1"/>
                        </a:solidFill>
                      </a:endParaRPr>
                    </a:p>
                  </a:txBody>
                  <a:tcPr>
                    <a:solidFill>
                      <a:srgbClr val="CCFFCC"/>
                    </a:solidFill>
                  </a:tcPr>
                </a:tc>
                <a:tc>
                  <a:txBody>
                    <a:bodyPr/>
                    <a:lstStyle/>
                    <a:p>
                      <a:pPr algn="ctr"/>
                      <a:r>
                        <a:rPr lang="en-US" sz="2400" dirty="0" smtClean="0">
                          <a:solidFill>
                            <a:schemeClr val="tx1"/>
                          </a:solidFill>
                        </a:rPr>
                        <a:t>New, Evergreen Model</a:t>
                      </a:r>
                      <a:endParaRPr lang="en-US" sz="2400" dirty="0">
                        <a:solidFill>
                          <a:schemeClr val="tx1"/>
                        </a:solidFill>
                      </a:endParaRPr>
                    </a:p>
                  </a:txBody>
                  <a:tcPr>
                    <a:solidFill>
                      <a:srgbClr val="CCFFCC"/>
                    </a:solidFill>
                  </a:tcPr>
                </a:tc>
              </a:tr>
              <a:tr h="370840">
                <a:tc>
                  <a:txBody>
                    <a:bodyPr/>
                    <a:lstStyle/>
                    <a:p>
                      <a:r>
                        <a:rPr lang="en-US" dirty="0" smtClean="0">
                          <a:solidFill>
                            <a:schemeClr val="tx1"/>
                          </a:solidFill>
                        </a:rPr>
                        <a:t>Live, onsite</a:t>
                      </a:r>
                      <a:r>
                        <a:rPr lang="en-US" baseline="0" dirty="0" smtClean="0">
                          <a:solidFill>
                            <a:schemeClr val="tx1"/>
                          </a:solidFill>
                        </a:rPr>
                        <a:t> at individual libraries</a:t>
                      </a:r>
                    </a:p>
                    <a:p>
                      <a:endParaRPr lang="en-US" dirty="0">
                        <a:solidFill>
                          <a:schemeClr val="tx1"/>
                        </a:solidFill>
                      </a:endParaRPr>
                    </a:p>
                  </a:txBody>
                  <a:tcPr>
                    <a:solidFill>
                      <a:srgbClr val="CCFFCC"/>
                    </a:solidFill>
                  </a:tcPr>
                </a:tc>
                <a:tc>
                  <a:txBody>
                    <a:bodyPr/>
                    <a:lstStyle/>
                    <a:p>
                      <a:r>
                        <a:rPr lang="en-US" dirty="0" smtClean="0">
                          <a:solidFill>
                            <a:schemeClr val="tx1"/>
                          </a:solidFill>
                        </a:rPr>
                        <a:t>Online</a:t>
                      </a:r>
                      <a:endParaRPr lang="en-US" dirty="0">
                        <a:solidFill>
                          <a:schemeClr val="tx1"/>
                        </a:solidFill>
                      </a:endParaRPr>
                    </a:p>
                  </a:txBody>
                  <a:tcPr>
                    <a:solidFill>
                      <a:srgbClr val="CCFFCC"/>
                    </a:solidFill>
                  </a:tcPr>
                </a:tc>
              </a:tr>
              <a:tr h="370840">
                <a:tc>
                  <a:txBody>
                    <a:bodyPr/>
                    <a:lstStyle/>
                    <a:p>
                      <a:r>
                        <a:rPr lang="en-US" dirty="0" smtClean="0">
                          <a:solidFill>
                            <a:schemeClr val="tx1"/>
                          </a:solidFill>
                        </a:rPr>
                        <a:t>Time and</a:t>
                      </a:r>
                      <a:r>
                        <a:rPr lang="en-US" baseline="0" dirty="0" smtClean="0">
                          <a:solidFill>
                            <a:schemeClr val="tx1"/>
                          </a:solidFill>
                        </a:rPr>
                        <a:t>  labor intensive for all </a:t>
                      </a:r>
                    </a:p>
                    <a:p>
                      <a:r>
                        <a:rPr lang="en-US" baseline="0" dirty="0" smtClean="0">
                          <a:solidFill>
                            <a:schemeClr val="tx1"/>
                          </a:solidFill>
                        </a:rPr>
                        <a:t>(minimum of 6 days)</a:t>
                      </a:r>
                    </a:p>
                    <a:p>
                      <a:endParaRPr lang="en-US" dirty="0">
                        <a:solidFill>
                          <a:schemeClr val="tx1"/>
                        </a:solidFill>
                      </a:endParaRPr>
                    </a:p>
                  </a:txBody>
                  <a:tcPr>
                    <a:solidFill>
                      <a:srgbClr val="CCFFCC"/>
                    </a:solidFill>
                  </a:tcPr>
                </a:tc>
                <a:tc>
                  <a:txBody>
                    <a:bodyPr/>
                    <a:lstStyle/>
                    <a:p>
                      <a:r>
                        <a:rPr lang="en-US" dirty="0" smtClean="0">
                          <a:solidFill>
                            <a:schemeClr val="tx1"/>
                          </a:solidFill>
                        </a:rPr>
                        <a:t>Shorter</a:t>
                      </a:r>
                      <a:r>
                        <a:rPr lang="en-US" baseline="0" dirty="0" smtClean="0">
                          <a:solidFill>
                            <a:schemeClr val="tx1"/>
                          </a:solidFill>
                        </a:rPr>
                        <a:t> courses </a:t>
                      </a:r>
                    </a:p>
                    <a:p>
                      <a:r>
                        <a:rPr lang="en-US" baseline="0" dirty="0" smtClean="0">
                          <a:solidFill>
                            <a:schemeClr val="tx1"/>
                          </a:solidFill>
                        </a:rPr>
                        <a:t>(self-paced or 2-3-hour)</a:t>
                      </a:r>
                      <a:endParaRPr lang="en-US" dirty="0">
                        <a:solidFill>
                          <a:schemeClr val="tx1"/>
                        </a:solidFill>
                      </a:endParaRPr>
                    </a:p>
                  </a:txBody>
                  <a:tcPr>
                    <a:solidFill>
                      <a:srgbClr val="CCFFCC"/>
                    </a:solidFill>
                  </a:tcPr>
                </a:tc>
              </a:tr>
              <a:tr h="370840">
                <a:tc>
                  <a:txBody>
                    <a:bodyPr/>
                    <a:lstStyle/>
                    <a:p>
                      <a:r>
                        <a:rPr lang="en-US" dirty="0" smtClean="0">
                          <a:solidFill>
                            <a:schemeClr val="tx1"/>
                          </a:solidFill>
                        </a:rPr>
                        <a:t>Expensive for HSLC</a:t>
                      </a:r>
                    </a:p>
                    <a:p>
                      <a:r>
                        <a:rPr lang="en-US" dirty="0" smtClean="0">
                          <a:solidFill>
                            <a:schemeClr val="tx1"/>
                          </a:solidFill>
                        </a:rPr>
                        <a:t>(travel</a:t>
                      </a:r>
                      <a:r>
                        <a:rPr lang="en-US" baseline="0" dirty="0" smtClean="0">
                          <a:solidFill>
                            <a:schemeClr val="tx1"/>
                          </a:solidFill>
                        </a:rPr>
                        <a:t> expenses are expensive)</a:t>
                      </a:r>
                    </a:p>
                    <a:p>
                      <a:endParaRPr lang="en-US" dirty="0">
                        <a:solidFill>
                          <a:schemeClr val="tx1"/>
                        </a:solidFill>
                      </a:endParaRPr>
                    </a:p>
                  </a:txBody>
                  <a:tcPr>
                    <a:solidFill>
                      <a:srgbClr val="CCFFCC"/>
                    </a:solidFill>
                  </a:tcPr>
                </a:tc>
                <a:tc>
                  <a:txBody>
                    <a:bodyPr/>
                    <a:lstStyle/>
                    <a:p>
                      <a:r>
                        <a:rPr lang="en-US" dirty="0" smtClean="0">
                          <a:solidFill>
                            <a:schemeClr val="tx1"/>
                          </a:solidFill>
                        </a:rPr>
                        <a:t>No</a:t>
                      </a:r>
                      <a:r>
                        <a:rPr lang="en-US" baseline="0" dirty="0" smtClean="0">
                          <a:solidFill>
                            <a:schemeClr val="tx1"/>
                          </a:solidFill>
                        </a:rPr>
                        <a:t> travel costs</a:t>
                      </a:r>
                    </a:p>
                    <a:p>
                      <a:r>
                        <a:rPr lang="en-US" baseline="0" dirty="0" smtClean="0">
                          <a:solidFill>
                            <a:schemeClr val="tx1"/>
                          </a:solidFill>
                        </a:rPr>
                        <a:t>Software:  &lt;$10,000</a:t>
                      </a:r>
                      <a:endParaRPr lang="en-US" dirty="0">
                        <a:solidFill>
                          <a:schemeClr val="tx1"/>
                        </a:solidFill>
                      </a:endParaRPr>
                    </a:p>
                  </a:txBody>
                  <a:tcPr>
                    <a:solidFill>
                      <a:srgbClr val="CCFFCC"/>
                    </a:solidFill>
                  </a:tcPr>
                </a:tc>
              </a:tr>
              <a:tr h="370840">
                <a:tc>
                  <a:txBody>
                    <a:bodyPr/>
                    <a:lstStyle/>
                    <a:p>
                      <a:r>
                        <a:rPr lang="en-US" dirty="0" smtClean="0">
                          <a:solidFill>
                            <a:schemeClr val="tx1"/>
                          </a:solidFill>
                        </a:rPr>
                        <a:t>Too</a:t>
                      </a:r>
                      <a:r>
                        <a:rPr lang="en-US" baseline="0" dirty="0" smtClean="0">
                          <a:solidFill>
                            <a:schemeClr val="tx1"/>
                          </a:solidFill>
                        </a:rPr>
                        <a:t> much information too soon</a:t>
                      </a:r>
                    </a:p>
                    <a:p>
                      <a:endParaRPr lang="en-US" dirty="0">
                        <a:solidFill>
                          <a:schemeClr val="tx1"/>
                        </a:solidFill>
                      </a:endParaRPr>
                    </a:p>
                  </a:txBody>
                  <a:tcPr>
                    <a:solidFill>
                      <a:srgbClr val="CCFFCC"/>
                    </a:solidFill>
                  </a:tcPr>
                </a:tc>
                <a:tc>
                  <a:txBody>
                    <a:bodyPr/>
                    <a:lstStyle/>
                    <a:p>
                      <a:r>
                        <a:rPr lang="en-US" dirty="0" smtClean="0">
                          <a:solidFill>
                            <a:schemeClr val="tx1"/>
                          </a:solidFill>
                        </a:rPr>
                        <a:t>Just in time!</a:t>
                      </a:r>
                      <a:endParaRPr lang="en-US" dirty="0">
                        <a:solidFill>
                          <a:schemeClr val="tx1"/>
                        </a:solidFill>
                      </a:endParaRPr>
                    </a:p>
                  </a:txBody>
                  <a:tcPr>
                    <a:solidFill>
                      <a:srgbClr val="CCFFCC"/>
                    </a:solidFill>
                  </a:tcPr>
                </a:tc>
              </a:tr>
            </a:tbl>
          </a:graphicData>
        </a:graphic>
      </p:graphicFrame>
      <p:sp>
        <p:nvSpPr>
          <p:cNvPr id="4" name="Footer Placeholder 3"/>
          <p:cNvSpPr>
            <a:spLocks noGrp="1"/>
          </p:cNvSpPr>
          <p:nvPr>
            <p:ph type="ftr" sz="quarter" idx="11"/>
          </p:nvPr>
        </p:nvSpPr>
        <p:spPr/>
        <p:txBody>
          <a:bodyPr/>
          <a:lstStyle/>
          <a:p>
            <a:r>
              <a:rPr lang="en-US" smtClean="0"/>
              <a:t>Evergreen International Conference 2011</a:t>
            </a:r>
            <a:endParaRPr lang="en-US" dirty="0"/>
          </a:p>
        </p:txBody>
      </p:sp>
    </p:spTree>
    <p:extLst>
      <p:ext uri="{BB962C8B-B14F-4D97-AF65-F5344CB8AC3E}">
        <p14:creationId xmlns:p14="http://schemas.microsoft.com/office/powerpoint/2010/main" val="5687789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09377"/>
                </a:solidFill>
              </a:rPr>
              <a:t>Evergreen Training Survey Results</a:t>
            </a:r>
            <a:endParaRPr lang="en-US" dirty="0">
              <a:solidFill>
                <a:srgbClr val="409377"/>
              </a:solidFill>
            </a:endParaRPr>
          </a:p>
        </p:txBody>
      </p:sp>
      <p:sp>
        <p:nvSpPr>
          <p:cNvPr id="3" name="Content Placeholder 2"/>
          <p:cNvSpPr>
            <a:spLocks noGrp="1"/>
          </p:cNvSpPr>
          <p:nvPr>
            <p:ph idx="1"/>
          </p:nvPr>
        </p:nvSpPr>
        <p:spPr/>
        <p:txBody>
          <a:bodyPr/>
          <a:lstStyle/>
          <a:p>
            <a:pPr marL="0" indent="0" algn="ctr">
              <a:buNone/>
            </a:pPr>
            <a:r>
              <a:rPr lang="en-US" dirty="0" smtClean="0"/>
              <a:t>Summary</a:t>
            </a:r>
          </a:p>
          <a:p>
            <a:r>
              <a:rPr lang="en-US" sz="2800" dirty="0" smtClean="0"/>
              <a:t>10 (out of 25) responses received</a:t>
            </a:r>
          </a:p>
          <a:p>
            <a:r>
              <a:rPr lang="en-US" sz="2800" dirty="0" smtClean="0"/>
              <a:t>Responses from single library to large systems</a:t>
            </a:r>
          </a:p>
          <a:p>
            <a:r>
              <a:rPr lang="en-US" sz="2800" dirty="0" smtClean="0"/>
              <a:t>All provide at least some live, in-person training</a:t>
            </a:r>
          </a:p>
          <a:p>
            <a:pPr lvl="1"/>
            <a:r>
              <a:rPr lang="en-US" dirty="0" smtClean="0"/>
              <a:t>3 provide </a:t>
            </a:r>
            <a:r>
              <a:rPr lang="en-US" i="1" dirty="0" smtClean="0"/>
              <a:t>only</a:t>
            </a:r>
            <a:r>
              <a:rPr lang="en-US" dirty="0" smtClean="0"/>
              <a:t> live, in-person training</a:t>
            </a:r>
          </a:p>
          <a:p>
            <a:endParaRPr lang="en-US" sz="2800"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Evergreen International Conference 2011</a:t>
            </a:r>
            <a:endParaRPr lang="en-US" dirty="0"/>
          </a:p>
        </p:txBody>
      </p:sp>
    </p:spTree>
    <p:extLst>
      <p:ext uri="{BB962C8B-B14F-4D97-AF65-F5344CB8AC3E}">
        <p14:creationId xmlns:p14="http://schemas.microsoft.com/office/powerpoint/2010/main" val="7935979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09377"/>
                </a:solidFill>
              </a:rPr>
              <a:t>Evergreen Training Survey Results</a:t>
            </a:r>
            <a:endParaRPr lang="en-US"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dirty="0" smtClean="0"/>
              <a:t>Training Methods Used</a:t>
            </a:r>
          </a:p>
          <a:p>
            <a:pPr lvl="1"/>
            <a:r>
              <a:rPr lang="en-US" dirty="0" smtClean="0"/>
              <a:t>Live, in-person</a:t>
            </a:r>
          </a:p>
          <a:p>
            <a:pPr lvl="2"/>
            <a:r>
              <a:rPr lang="en-US" dirty="0" smtClean="0"/>
              <a:t>Length ranges from 2-4 hours</a:t>
            </a:r>
          </a:p>
          <a:p>
            <a:pPr lvl="2"/>
            <a:r>
              <a:rPr lang="en-US" dirty="0" smtClean="0"/>
              <a:t>1 system does day-long, 6 hour training broken out into 1.5 hour segments</a:t>
            </a:r>
          </a:p>
          <a:p>
            <a:pPr lvl="2"/>
            <a:r>
              <a:rPr lang="en-US" dirty="0" smtClean="0"/>
              <a:t>3 systems provide only live training</a:t>
            </a:r>
          </a:p>
          <a:p>
            <a:pPr lvl="1"/>
            <a:r>
              <a:rPr lang="en-US" dirty="0" smtClean="0"/>
              <a:t>6 also provide live, online/virtual training</a:t>
            </a:r>
          </a:p>
          <a:p>
            <a:pPr lvl="2"/>
            <a:r>
              <a:rPr lang="en-US" dirty="0" smtClean="0"/>
              <a:t>Length ranges from 30 minutes to 3 hours</a:t>
            </a:r>
          </a:p>
          <a:p>
            <a:pPr lvl="1"/>
            <a:r>
              <a:rPr lang="en-US" dirty="0" smtClean="0"/>
              <a:t>1 also provides online, self-paced courses</a:t>
            </a:r>
          </a:p>
          <a:p>
            <a:pPr lvl="1"/>
            <a:r>
              <a:rPr lang="en-US" dirty="0" smtClean="0"/>
              <a:t>4 also provide online videos</a:t>
            </a:r>
            <a:endParaRPr lang="en-US" dirty="0"/>
          </a:p>
        </p:txBody>
      </p:sp>
      <p:sp>
        <p:nvSpPr>
          <p:cNvPr id="4" name="Footer Placeholder 3"/>
          <p:cNvSpPr>
            <a:spLocks noGrp="1"/>
          </p:cNvSpPr>
          <p:nvPr>
            <p:ph type="ftr" sz="quarter" idx="11"/>
          </p:nvPr>
        </p:nvSpPr>
        <p:spPr/>
        <p:txBody>
          <a:bodyPr/>
          <a:lstStyle/>
          <a:p>
            <a:r>
              <a:rPr lang="en-US" smtClean="0"/>
              <a:t>Evergreen International Conference 2011</a:t>
            </a:r>
            <a:endParaRPr lang="en-US" dirty="0"/>
          </a:p>
        </p:txBody>
      </p:sp>
    </p:spTree>
    <p:extLst>
      <p:ext uri="{BB962C8B-B14F-4D97-AF65-F5344CB8AC3E}">
        <p14:creationId xmlns:p14="http://schemas.microsoft.com/office/powerpoint/2010/main" val="2988345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09377"/>
                </a:solidFill>
              </a:rPr>
              <a:t>HSLC Shared ILS</a:t>
            </a:r>
            <a:endParaRPr lang="en-US" dirty="0">
              <a:solidFill>
                <a:srgbClr val="409377"/>
              </a:solidFill>
            </a:endParaRPr>
          </a:p>
        </p:txBody>
      </p:sp>
      <p:sp>
        <p:nvSpPr>
          <p:cNvPr id="3" name="Content Placeholder 2"/>
          <p:cNvSpPr>
            <a:spLocks noGrp="1"/>
          </p:cNvSpPr>
          <p:nvPr>
            <p:ph idx="1"/>
          </p:nvPr>
        </p:nvSpPr>
        <p:spPr/>
        <p:txBody>
          <a:bodyPr/>
          <a:lstStyle/>
          <a:p>
            <a:r>
              <a:rPr lang="en-US" dirty="0" smtClean="0"/>
              <a:t>Current shared ILS includes:</a:t>
            </a:r>
          </a:p>
          <a:p>
            <a:pPr lvl="1"/>
            <a:r>
              <a:rPr lang="en-US" dirty="0" smtClean="0"/>
              <a:t>Public libraries</a:t>
            </a:r>
          </a:p>
          <a:p>
            <a:pPr lvl="1"/>
            <a:r>
              <a:rPr lang="en-US" dirty="0" smtClean="0"/>
              <a:t>School libraries</a:t>
            </a:r>
          </a:p>
          <a:p>
            <a:pPr lvl="1"/>
            <a:r>
              <a:rPr lang="en-US" dirty="0" smtClean="0"/>
              <a:t>Academic libraries</a:t>
            </a:r>
          </a:p>
          <a:p>
            <a:pPr lvl="1"/>
            <a:r>
              <a:rPr lang="en-US" dirty="0" smtClean="0"/>
              <a:t>Special libraries</a:t>
            </a:r>
          </a:p>
          <a:p>
            <a:r>
              <a:rPr lang="en-US" dirty="0" smtClean="0"/>
              <a:t>III Millennium ILS</a:t>
            </a:r>
          </a:p>
          <a:p>
            <a:endParaRPr lang="en-US" dirty="0" smtClean="0"/>
          </a:p>
          <a:p>
            <a:pPr marL="914400" lvl="2" indent="0">
              <a:buNone/>
            </a:pPr>
            <a:endParaRPr lang="en-US" dirty="0"/>
          </a:p>
          <a:p>
            <a:pPr marL="514350" lvl="1" indent="0">
              <a:buNone/>
            </a:pPr>
            <a:endParaRPr lang="en-US" dirty="0"/>
          </a:p>
        </p:txBody>
      </p:sp>
      <p:sp>
        <p:nvSpPr>
          <p:cNvPr id="4" name="Footer Placeholder 3"/>
          <p:cNvSpPr>
            <a:spLocks noGrp="1"/>
          </p:cNvSpPr>
          <p:nvPr>
            <p:ph type="ftr" sz="quarter" idx="11"/>
          </p:nvPr>
        </p:nvSpPr>
        <p:spPr/>
        <p:txBody>
          <a:bodyPr/>
          <a:lstStyle/>
          <a:p>
            <a:r>
              <a:rPr lang="en-US" smtClean="0"/>
              <a:t>Evergreen International Conference 2011</a:t>
            </a:r>
            <a:endParaRPr lang="en-US" dirty="0"/>
          </a:p>
        </p:txBody>
      </p:sp>
    </p:spTree>
    <p:extLst>
      <p:ext uri="{BB962C8B-B14F-4D97-AF65-F5344CB8AC3E}">
        <p14:creationId xmlns:p14="http://schemas.microsoft.com/office/powerpoint/2010/main" val="39501816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09377"/>
                </a:solidFill>
              </a:rPr>
              <a:t>Evergreen Training Survey Results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95127494"/>
              </p:ext>
            </p:extLst>
          </p:nvPr>
        </p:nvGraphicFramePr>
        <p:xfrm>
          <a:off x="457200" y="1905000"/>
          <a:ext cx="8229600" cy="445008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gridSpan="4">
                  <a:txBody>
                    <a:bodyPr/>
                    <a:lstStyle/>
                    <a:p>
                      <a:pPr algn="ctr"/>
                      <a:r>
                        <a:rPr lang="en-US" dirty="0" smtClean="0">
                          <a:solidFill>
                            <a:schemeClr val="tx1"/>
                          </a:solidFill>
                        </a:rPr>
                        <a:t>Training Methods Used</a:t>
                      </a:r>
                      <a:endParaRPr lang="en-US" dirty="0">
                        <a:solidFill>
                          <a:schemeClr val="tx1"/>
                        </a:solidFill>
                      </a:endParaRPr>
                    </a:p>
                  </a:txBody>
                  <a:tcPr>
                    <a:solidFill>
                      <a:srgbClr val="CCFFCC"/>
                    </a:solidFill>
                  </a:tcPr>
                </a:tc>
                <a:tc hMerge="1">
                  <a:txBody>
                    <a:bodyPr/>
                    <a:lstStyle/>
                    <a:p>
                      <a:endParaRPr lang="en-US" dirty="0"/>
                    </a:p>
                  </a:txBody>
                  <a:tcPr>
                    <a:solidFill>
                      <a:srgbClr val="CCFFCC"/>
                    </a:solidFill>
                  </a:tcPr>
                </a:tc>
                <a:tc hMerge="1">
                  <a:txBody>
                    <a:bodyPr/>
                    <a:lstStyle/>
                    <a:p>
                      <a:endParaRPr lang="en-US" dirty="0"/>
                    </a:p>
                  </a:txBody>
                  <a:tcPr>
                    <a:solidFill>
                      <a:srgbClr val="CCFFCC"/>
                    </a:solidFill>
                  </a:tcPr>
                </a:tc>
                <a:tc hMerge="1">
                  <a:txBody>
                    <a:bodyPr/>
                    <a:lstStyle/>
                    <a:p>
                      <a:endParaRPr lang="en-US" dirty="0"/>
                    </a:p>
                  </a:txBody>
                  <a:tcPr>
                    <a:solidFill>
                      <a:srgbClr val="CCFFCC"/>
                    </a:solidFill>
                  </a:tcPr>
                </a:tc>
              </a:tr>
              <a:tr h="370840">
                <a:tc>
                  <a:txBody>
                    <a:bodyPr/>
                    <a:lstStyle/>
                    <a:p>
                      <a:pPr algn="ctr"/>
                      <a:r>
                        <a:rPr lang="en-US" dirty="0" smtClean="0">
                          <a:solidFill>
                            <a:schemeClr val="tx1"/>
                          </a:solidFill>
                        </a:rPr>
                        <a:t>Live, In-person</a:t>
                      </a:r>
                      <a:endParaRPr lang="en-US" dirty="0">
                        <a:solidFill>
                          <a:schemeClr val="tx1"/>
                        </a:solidFill>
                      </a:endParaRPr>
                    </a:p>
                  </a:txBody>
                  <a:tcPr>
                    <a:solidFill>
                      <a:srgbClr val="CCFFCC"/>
                    </a:solidFill>
                  </a:tcPr>
                </a:tc>
                <a:tc>
                  <a:txBody>
                    <a:bodyPr/>
                    <a:lstStyle/>
                    <a:p>
                      <a:pPr algn="ctr"/>
                      <a:r>
                        <a:rPr lang="en-US" dirty="0" smtClean="0">
                          <a:solidFill>
                            <a:schemeClr val="tx1"/>
                          </a:solidFill>
                        </a:rPr>
                        <a:t>Live, Online/Virtual</a:t>
                      </a:r>
                      <a:endParaRPr lang="en-US" dirty="0">
                        <a:solidFill>
                          <a:schemeClr val="tx1"/>
                        </a:solidFill>
                      </a:endParaRPr>
                    </a:p>
                  </a:txBody>
                  <a:tcPr>
                    <a:solidFill>
                      <a:srgbClr val="CCFFCC"/>
                    </a:solidFill>
                  </a:tcPr>
                </a:tc>
                <a:tc>
                  <a:txBody>
                    <a:bodyPr/>
                    <a:lstStyle/>
                    <a:p>
                      <a:pPr algn="ctr"/>
                      <a:r>
                        <a:rPr lang="en-US" dirty="0" smtClean="0">
                          <a:solidFill>
                            <a:schemeClr val="tx1"/>
                          </a:solidFill>
                        </a:rPr>
                        <a:t>Online, Self-paced</a:t>
                      </a:r>
                      <a:endParaRPr lang="en-US" dirty="0">
                        <a:solidFill>
                          <a:schemeClr val="tx1"/>
                        </a:solidFill>
                      </a:endParaRPr>
                    </a:p>
                  </a:txBody>
                  <a:tcPr>
                    <a:solidFill>
                      <a:srgbClr val="CCFFCC"/>
                    </a:solidFill>
                  </a:tcPr>
                </a:tc>
                <a:tc>
                  <a:txBody>
                    <a:bodyPr/>
                    <a:lstStyle/>
                    <a:p>
                      <a:pPr algn="ctr"/>
                      <a:r>
                        <a:rPr lang="en-US" dirty="0" smtClean="0">
                          <a:solidFill>
                            <a:schemeClr val="tx1"/>
                          </a:solidFill>
                        </a:rPr>
                        <a:t>Online Videos</a:t>
                      </a:r>
                      <a:endParaRPr lang="en-US" dirty="0">
                        <a:solidFill>
                          <a:schemeClr val="tx1"/>
                        </a:solidFill>
                      </a:endParaRPr>
                    </a:p>
                  </a:txBody>
                  <a:tcPr>
                    <a:solidFill>
                      <a:srgbClr val="CCFFCC"/>
                    </a:solidFill>
                  </a:tcPr>
                </a:tc>
              </a:tr>
              <a:tr h="370840">
                <a:tc>
                  <a:txBody>
                    <a:bodyPr/>
                    <a:lstStyle/>
                    <a:p>
                      <a:pPr algn="ctr"/>
                      <a:r>
                        <a:rPr lang="en-US" dirty="0" smtClean="0">
                          <a:solidFill>
                            <a:schemeClr val="tx1"/>
                          </a:solidFill>
                        </a:rPr>
                        <a:t>x</a:t>
                      </a:r>
                      <a:endParaRPr lang="en-US" dirty="0">
                        <a:solidFill>
                          <a:schemeClr val="tx1"/>
                        </a:solidFill>
                      </a:endParaRPr>
                    </a:p>
                  </a:txBody>
                  <a:tcPr>
                    <a:solidFill>
                      <a:srgbClr val="CCFFCC"/>
                    </a:solidFill>
                  </a:tcPr>
                </a:tc>
                <a:tc>
                  <a:txBody>
                    <a:bodyPr/>
                    <a:lstStyle/>
                    <a:p>
                      <a:pPr algn="ctr"/>
                      <a:endParaRPr lang="en-US">
                        <a:solidFill>
                          <a:schemeClr val="tx1"/>
                        </a:solidFill>
                      </a:endParaRPr>
                    </a:p>
                  </a:txBody>
                  <a:tcPr>
                    <a:solidFill>
                      <a:srgbClr val="CCFFCC"/>
                    </a:solidFill>
                  </a:tcPr>
                </a:tc>
                <a:tc>
                  <a:txBody>
                    <a:bodyPr/>
                    <a:lstStyle/>
                    <a:p>
                      <a:pPr algn="ctr"/>
                      <a:endParaRPr lang="en-US">
                        <a:solidFill>
                          <a:schemeClr val="tx1"/>
                        </a:solidFill>
                      </a:endParaRPr>
                    </a:p>
                  </a:txBody>
                  <a:tcPr>
                    <a:solidFill>
                      <a:srgbClr val="CCFFCC"/>
                    </a:solidFill>
                  </a:tcPr>
                </a:tc>
                <a:tc>
                  <a:txBody>
                    <a:bodyPr/>
                    <a:lstStyle/>
                    <a:p>
                      <a:pPr algn="ctr"/>
                      <a:endParaRPr lang="en-US">
                        <a:solidFill>
                          <a:schemeClr val="tx1"/>
                        </a:solidFill>
                      </a:endParaRPr>
                    </a:p>
                  </a:txBody>
                  <a:tcPr>
                    <a:solidFill>
                      <a:srgbClr val="CCFFCC"/>
                    </a:solidFill>
                  </a:tcPr>
                </a:tc>
              </a:tr>
              <a:tr h="370840">
                <a:tc>
                  <a:txBody>
                    <a:bodyPr/>
                    <a:lstStyle/>
                    <a:p>
                      <a:pPr algn="ctr"/>
                      <a:r>
                        <a:rPr lang="en-US" dirty="0" smtClean="0">
                          <a:solidFill>
                            <a:schemeClr val="tx1"/>
                          </a:solidFill>
                        </a:rPr>
                        <a:t>x</a:t>
                      </a:r>
                      <a:endParaRPr lang="en-US" dirty="0">
                        <a:solidFill>
                          <a:schemeClr val="tx1"/>
                        </a:solidFill>
                      </a:endParaRPr>
                    </a:p>
                  </a:txBody>
                  <a:tcPr>
                    <a:solidFill>
                      <a:srgbClr val="CCFFCC"/>
                    </a:solidFill>
                  </a:tcPr>
                </a:tc>
                <a:tc>
                  <a:txBody>
                    <a:bodyPr/>
                    <a:lstStyle/>
                    <a:p>
                      <a:pPr algn="ctr"/>
                      <a:r>
                        <a:rPr lang="en-US" dirty="0" smtClean="0">
                          <a:solidFill>
                            <a:schemeClr val="tx1"/>
                          </a:solidFill>
                        </a:rPr>
                        <a:t>x</a:t>
                      </a:r>
                      <a:endParaRPr lang="en-US" dirty="0">
                        <a:solidFill>
                          <a:schemeClr val="tx1"/>
                        </a:solidFill>
                      </a:endParaRPr>
                    </a:p>
                  </a:txBody>
                  <a:tcPr>
                    <a:solidFill>
                      <a:srgbClr val="CCFFCC"/>
                    </a:solidFill>
                  </a:tcPr>
                </a:tc>
                <a:tc>
                  <a:txBody>
                    <a:bodyPr/>
                    <a:lstStyle/>
                    <a:p>
                      <a:pPr algn="ctr"/>
                      <a:endParaRPr lang="en-US">
                        <a:solidFill>
                          <a:schemeClr val="tx1"/>
                        </a:solidFill>
                      </a:endParaRPr>
                    </a:p>
                  </a:txBody>
                  <a:tcPr>
                    <a:solidFill>
                      <a:srgbClr val="CCFFCC"/>
                    </a:solidFill>
                  </a:tcPr>
                </a:tc>
                <a:tc>
                  <a:txBody>
                    <a:bodyPr/>
                    <a:lstStyle/>
                    <a:p>
                      <a:pPr algn="ctr"/>
                      <a:endParaRPr lang="en-US">
                        <a:solidFill>
                          <a:schemeClr val="tx1"/>
                        </a:solidFill>
                      </a:endParaRPr>
                    </a:p>
                  </a:txBody>
                  <a:tcPr>
                    <a:solidFill>
                      <a:srgbClr val="CCFFCC"/>
                    </a:solidFill>
                  </a:tcPr>
                </a:tc>
              </a:tr>
              <a:tr h="370840">
                <a:tc>
                  <a:txBody>
                    <a:bodyPr/>
                    <a:lstStyle/>
                    <a:p>
                      <a:pPr algn="ctr"/>
                      <a:r>
                        <a:rPr lang="en-US" dirty="0" smtClean="0">
                          <a:solidFill>
                            <a:schemeClr val="tx1"/>
                          </a:solidFill>
                        </a:rPr>
                        <a:t>x</a:t>
                      </a:r>
                      <a:endParaRPr lang="en-US" dirty="0">
                        <a:solidFill>
                          <a:schemeClr val="tx1"/>
                        </a:solidFill>
                      </a:endParaRPr>
                    </a:p>
                  </a:txBody>
                  <a:tcPr>
                    <a:solidFill>
                      <a:srgbClr val="CCFFCC"/>
                    </a:solidFill>
                  </a:tcPr>
                </a:tc>
                <a:tc>
                  <a:txBody>
                    <a:bodyPr/>
                    <a:lstStyle/>
                    <a:p>
                      <a:pPr algn="ctr"/>
                      <a:r>
                        <a:rPr lang="en-US" dirty="0" smtClean="0">
                          <a:solidFill>
                            <a:schemeClr val="tx1"/>
                          </a:solidFill>
                        </a:rPr>
                        <a:t>x</a:t>
                      </a:r>
                      <a:endParaRPr lang="en-US" dirty="0">
                        <a:solidFill>
                          <a:schemeClr val="tx1"/>
                        </a:solidFill>
                      </a:endParaRPr>
                    </a:p>
                  </a:txBody>
                  <a:tcPr>
                    <a:solidFill>
                      <a:srgbClr val="CCFFCC"/>
                    </a:solidFill>
                  </a:tcPr>
                </a:tc>
                <a:tc>
                  <a:txBody>
                    <a:bodyPr/>
                    <a:lstStyle/>
                    <a:p>
                      <a:pPr algn="ctr"/>
                      <a:endParaRPr lang="en-US">
                        <a:solidFill>
                          <a:schemeClr val="tx1"/>
                        </a:solidFill>
                      </a:endParaRPr>
                    </a:p>
                  </a:txBody>
                  <a:tcPr>
                    <a:solidFill>
                      <a:srgbClr val="CCFFCC"/>
                    </a:solidFill>
                  </a:tcPr>
                </a:tc>
                <a:tc>
                  <a:txBody>
                    <a:bodyPr/>
                    <a:lstStyle/>
                    <a:p>
                      <a:pPr algn="ctr"/>
                      <a:r>
                        <a:rPr lang="en-US" dirty="0" smtClean="0">
                          <a:solidFill>
                            <a:schemeClr val="tx1"/>
                          </a:solidFill>
                        </a:rPr>
                        <a:t>x</a:t>
                      </a:r>
                      <a:endParaRPr lang="en-US" dirty="0">
                        <a:solidFill>
                          <a:schemeClr val="tx1"/>
                        </a:solidFill>
                      </a:endParaRPr>
                    </a:p>
                  </a:txBody>
                  <a:tcPr>
                    <a:solidFill>
                      <a:srgbClr val="CCFFCC"/>
                    </a:solidFill>
                  </a:tcPr>
                </a:tc>
              </a:tr>
              <a:tr h="370840">
                <a:tc>
                  <a:txBody>
                    <a:bodyPr/>
                    <a:lstStyle/>
                    <a:p>
                      <a:pPr algn="ctr"/>
                      <a:r>
                        <a:rPr lang="en-US" dirty="0" smtClean="0">
                          <a:solidFill>
                            <a:schemeClr val="tx1"/>
                          </a:solidFill>
                        </a:rPr>
                        <a:t>x</a:t>
                      </a:r>
                      <a:endParaRPr lang="en-US" dirty="0">
                        <a:solidFill>
                          <a:schemeClr val="tx1"/>
                        </a:solidFill>
                      </a:endParaRPr>
                    </a:p>
                  </a:txBody>
                  <a:tcPr>
                    <a:solidFill>
                      <a:srgbClr val="CCFFCC"/>
                    </a:solidFill>
                  </a:tcPr>
                </a:tc>
                <a:tc>
                  <a:txBody>
                    <a:bodyPr/>
                    <a:lstStyle/>
                    <a:p>
                      <a:pPr algn="ctr"/>
                      <a:r>
                        <a:rPr lang="en-US" dirty="0" smtClean="0">
                          <a:solidFill>
                            <a:schemeClr val="tx1"/>
                          </a:solidFill>
                        </a:rPr>
                        <a:t>x</a:t>
                      </a:r>
                      <a:endParaRPr lang="en-US" dirty="0">
                        <a:solidFill>
                          <a:schemeClr val="tx1"/>
                        </a:solidFill>
                      </a:endParaRPr>
                    </a:p>
                  </a:txBody>
                  <a:tcPr>
                    <a:solidFill>
                      <a:srgbClr val="CCFFCC"/>
                    </a:solidFill>
                  </a:tcPr>
                </a:tc>
                <a:tc>
                  <a:txBody>
                    <a:bodyPr/>
                    <a:lstStyle/>
                    <a:p>
                      <a:pPr algn="ctr"/>
                      <a:endParaRPr lang="en-US" dirty="0">
                        <a:solidFill>
                          <a:schemeClr val="tx1"/>
                        </a:solidFill>
                      </a:endParaRPr>
                    </a:p>
                  </a:txBody>
                  <a:tcPr>
                    <a:solidFill>
                      <a:srgbClr val="CCFFCC"/>
                    </a:solidFill>
                  </a:tcPr>
                </a:tc>
                <a:tc>
                  <a:txBody>
                    <a:bodyPr/>
                    <a:lstStyle/>
                    <a:p>
                      <a:pPr algn="ctr"/>
                      <a:r>
                        <a:rPr lang="en-US" dirty="0" smtClean="0">
                          <a:solidFill>
                            <a:schemeClr val="tx1"/>
                          </a:solidFill>
                        </a:rPr>
                        <a:t>x</a:t>
                      </a:r>
                      <a:endParaRPr lang="en-US" dirty="0">
                        <a:solidFill>
                          <a:schemeClr val="tx1"/>
                        </a:solidFill>
                      </a:endParaRPr>
                    </a:p>
                  </a:txBody>
                  <a:tcPr>
                    <a:solidFill>
                      <a:srgbClr val="CCFFCC"/>
                    </a:solidFill>
                  </a:tcPr>
                </a:tc>
              </a:tr>
              <a:tr h="370840">
                <a:tc>
                  <a:txBody>
                    <a:bodyPr/>
                    <a:lstStyle/>
                    <a:p>
                      <a:pPr algn="ctr"/>
                      <a:r>
                        <a:rPr lang="en-US" dirty="0" smtClean="0">
                          <a:solidFill>
                            <a:schemeClr val="tx1"/>
                          </a:solidFill>
                        </a:rPr>
                        <a:t>x</a:t>
                      </a:r>
                      <a:endParaRPr lang="en-US" dirty="0">
                        <a:solidFill>
                          <a:schemeClr val="tx1"/>
                        </a:solidFill>
                      </a:endParaRPr>
                    </a:p>
                  </a:txBody>
                  <a:tcPr>
                    <a:solidFill>
                      <a:srgbClr val="CCFFCC"/>
                    </a:solidFill>
                  </a:tcPr>
                </a:tc>
                <a:tc>
                  <a:txBody>
                    <a:bodyPr/>
                    <a:lstStyle/>
                    <a:p>
                      <a:pPr algn="ctr"/>
                      <a:endParaRPr lang="en-US">
                        <a:solidFill>
                          <a:schemeClr val="tx1"/>
                        </a:solidFill>
                      </a:endParaRPr>
                    </a:p>
                  </a:txBody>
                  <a:tcPr>
                    <a:solidFill>
                      <a:srgbClr val="CCFFCC"/>
                    </a:solidFill>
                  </a:tcPr>
                </a:tc>
                <a:tc>
                  <a:txBody>
                    <a:bodyPr/>
                    <a:lstStyle/>
                    <a:p>
                      <a:pPr algn="ctr"/>
                      <a:endParaRPr lang="en-US">
                        <a:solidFill>
                          <a:schemeClr val="tx1"/>
                        </a:solidFill>
                      </a:endParaRPr>
                    </a:p>
                  </a:txBody>
                  <a:tcPr>
                    <a:solidFill>
                      <a:srgbClr val="CCFFCC"/>
                    </a:solidFill>
                  </a:tcPr>
                </a:tc>
                <a:tc>
                  <a:txBody>
                    <a:bodyPr/>
                    <a:lstStyle/>
                    <a:p>
                      <a:pPr algn="ctr"/>
                      <a:endParaRPr lang="en-US">
                        <a:solidFill>
                          <a:schemeClr val="tx1"/>
                        </a:solidFill>
                      </a:endParaRPr>
                    </a:p>
                  </a:txBody>
                  <a:tcPr>
                    <a:solidFill>
                      <a:srgbClr val="CCFFCC"/>
                    </a:solidFill>
                  </a:tcPr>
                </a:tc>
              </a:tr>
              <a:tr h="370840">
                <a:tc>
                  <a:txBody>
                    <a:bodyPr/>
                    <a:lstStyle/>
                    <a:p>
                      <a:pPr algn="ctr"/>
                      <a:r>
                        <a:rPr lang="en-US" dirty="0" smtClean="0">
                          <a:solidFill>
                            <a:schemeClr val="tx1"/>
                          </a:solidFill>
                        </a:rPr>
                        <a:t>x</a:t>
                      </a:r>
                      <a:endParaRPr lang="en-US" dirty="0">
                        <a:solidFill>
                          <a:schemeClr val="tx1"/>
                        </a:solidFill>
                      </a:endParaRPr>
                    </a:p>
                  </a:txBody>
                  <a:tcPr>
                    <a:solidFill>
                      <a:srgbClr val="CCFFCC"/>
                    </a:solidFill>
                  </a:tcPr>
                </a:tc>
                <a:tc>
                  <a:txBody>
                    <a:bodyPr/>
                    <a:lstStyle/>
                    <a:p>
                      <a:pPr algn="ctr"/>
                      <a:r>
                        <a:rPr lang="en-US" dirty="0" smtClean="0">
                          <a:solidFill>
                            <a:schemeClr val="tx1"/>
                          </a:solidFill>
                        </a:rPr>
                        <a:t>x</a:t>
                      </a:r>
                      <a:endParaRPr lang="en-US" dirty="0">
                        <a:solidFill>
                          <a:schemeClr val="tx1"/>
                        </a:solidFill>
                      </a:endParaRPr>
                    </a:p>
                  </a:txBody>
                  <a:tcPr>
                    <a:solidFill>
                      <a:srgbClr val="CCFFCC"/>
                    </a:solidFill>
                  </a:tcPr>
                </a:tc>
                <a:tc>
                  <a:txBody>
                    <a:bodyPr/>
                    <a:lstStyle/>
                    <a:p>
                      <a:pPr algn="ctr"/>
                      <a:endParaRPr lang="en-US">
                        <a:solidFill>
                          <a:schemeClr val="tx1"/>
                        </a:solidFill>
                      </a:endParaRPr>
                    </a:p>
                  </a:txBody>
                  <a:tcPr>
                    <a:solidFill>
                      <a:srgbClr val="CCFFCC"/>
                    </a:solidFill>
                  </a:tcPr>
                </a:tc>
                <a:tc>
                  <a:txBody>
                    <a:bodyPr/>
                    <a:lstStyle/>
                    <a:p>
                      <a:pPr algn="ctr"/>
                      <a:r>
                        <a:rPr lang="en-US" dirty="0" smtClean="0">
                          <a:solidFill>
                            <a:schemeClr val="tx1"/>
                          </a:solidFill>
                        </a:rPr>
                        <a:t>x</a:t>
                      </a:r>
                      <a:endParaRPr lang="en-US" dirty="0">
                        <a:solidFill>
                          <a:schemeClr val="tx1"/>
                        </a:solidFill>
                      </a:endParaRPr>
                    </a:p>
                  </a:txBody>
                  <a:tcPr>
                    <a:solidFill>
                      <a:srgbClr val="CCFFCC"/>
                    </a:solidFill>
                  </a:tcPr>
                </a:tc>
              </a:tr>
              <a:tr h="370840">
                <a:tc>
                  <a:txBody>
                    <a:bodyPr/>
                    <a:lstStyle/>
                    <a:p>
                      <a:pPr algn="ctr"/>
                      <a:r>
                        <a:rPr lang="en-US" dirty="0" smtClean="0">
                          <a:solidFill>
                            <a:schemeClr val="tx1"/>
                          </a:solidFill>
                        </a:rPr>
                        <a:t>x</a:t>
                      </a:r>
                      <a:endParaRPr lang="en-US" dirty="0">
                        <a:solidFill>
                          <a:schemeClr val="tx1"/>
                        </a:solidFill>
                      </a:endParaRPr>
                    </a:p>
                  </a:txBody>
                  <a:tcPr>
                    <a:solidFill>
                      <a:srgbClr val="CCFFCC"/>
                    </a:solidFill>
                  </a:tcPr>
                </a:tc>
                <a:tc>
                  <a:txBody>
                    <a:bodyPr/>
                    <a:lstStyle/>
                    <a:p>
                      <a:pPr algn="ctr"/>
                      <a:endParaRPr lang="en-US">
                        <a:solidFill>
                          <a:schemeClr val="tx1"/>
                        </a:solidFill>
                      </a:endParaRPr>
                    </a:p>
                  </a:txBody>
                  <a:tcPr>
                    <a:solidFill>
                      <a:srgbClr val="CCFFCC"/>
                    </a:solidFill>
                  </a:tcPr>
                </a:tc>
                <a:tc>
                  <a:txBody>
                    <a:bodyPr/>
                    <a:lstStyle/>
                    <a:p>
                      <a:pPr algn="ctr"/>
                      <a:endParaRPr lang="en-US">
                        <a:solidFill>
                          <a:schemeClr val="tx1"/>
                        </a:solidFill>
                      </a:endParaRPr>
                    </a:p>
                  </a:txBody>
                  <a:tcPr>
                    <a:solidFill>
                      <a:srgbClr val="CCFFCC"/>
                    </a:solidFill>
                  </a:tcPr>
                </a:tc>
                <a:tc>
                  <a:txBody>
                    <a:bodyPr/>
                    <a:lstStyle/>
                    <a:p>
                      <a:pPr algn="ctr"/>
                      <a:endParaRPr lang="en-US">
                        <a:solidFill>
                          <a:schemeClr val="tx1"/>
                        </a:solidFill>
                      </a:endParaRPr>
                    </a:p>
                  </a:txBody>
                  <a:tcPr>
                    <a:solidFill>
                      <a:srgbClr val="CCFFCC"/>
                    </a:solidFill>
                  </a:tcPr>
                </a:tc>
              </a:tr>
              <a:tr h="370840">
                <a:tc>
                  <a:txBody>
                    <a:bodyPr/>
                    <a:lstStyle/>
                    <a:p>
                      <a:pPr algn="ctr"/>
                      <a:r>
                        <a:rPr lang="en-US" dirty="0" smtClean="0">
                          <a:solidFill>
                            <a:schemeClr val="tx1"/>
                          </a:solidFill>
                        </a:rPr>
                        <a:t>x</a:t>
                      </a:r>
                      <a:endParaRPr lang="en-US" dirty="0">
                        <a:solidFill>
                          <a:schemeClr val="tx1"/>
                        </a:solidFill>
                      </a:endParaRPr>
                    </a:p>
                  </a:txBody>
                  <a:tcPr>
                    <a:solidFill>
                      <a:srgbClr val="CCFFCC"/>
                    </a:solidFill>
                  </a:tcPr>
                </a:tc>
                <a:tc>
                  <a:txBody>
                    <a:bodyPr/>
                    <a:lstStyle/>
                    <a:p>
                      <a:pPr algn="ctr"/>
                      <a:endParaRPr lang="en-US">
                        <a:solidFill>
                          <a:schemeClr val="tx1"/>
                        </a:solidFill>
                      </a:endParaRPr>
                    </a:p>
                  </a:txBody>
                  <a:tcPr>
                    <a:solidFill>
                      <a:srgbClr val="CCFFCC"/>
                    </a:solidFill>
                  </a:tcPr>
                </a:tc>
                <a:tc>
                  <a:txBody>
                    <a:bodyPr/>
                    <a:lstStyle/>
                    <a:p>
                      <a:pPr algn="ctr"/>
                      <a:endParaRPr lang="en-US">
                        <a:solidFill>
                          <a:schemeClr val="tx1"/>
                        </a:solidFill>
                      </a:endParaRPr>
                    </a:p>
                  </a:txBody>
                  <a:tcPr>
                    <a:solidFill>
                      <a:srgbClr val="CCFFCC"/>
                    </a:solidFill>
                  </a:tcPr>
                </a:tc>
                <a:tc>
                  <a:txBody>
                    <a:bodyPr/>
                    <a:lstStyle/>
                    <a:p>
                      <a:pPr algn="ctr"/>
                      <a:r>
                        <a:rPr lang="en-US" dirty="0" smtClean="0">
                          <a:solidFill>
                            <a:schemeClr val="tx1"/>
                          </a:solidFill>
                        </a:rPr>
                        <a:t>x</a:t>
                      </a:r>
                      <a:endParaRPr lang="en-US" dirty="0">
                        <a:solidFill>
                          <a:schemeClr val="tx1"/>
                        </a:solidFill>
                      </a:endParaRPr>
                    </a:p>
                  </a:txBody>
                  <a:tcPr>
                    <a:solidFill>
                      <a:srgbClr val="CCFFCC"/>
                    </a:solidFill>
                  </a:tcPr>
                </a:tc>
              </a:tr>
              <a:tr h="370840">
                <a:tc>
                  <a:txBody>
                    <a:bodyPr/>
                    <a:lstStyle/>
                    <a:p>
                      <a:pPr algn="ctr"/>
                      <a:r>
                        <a:rPr lang="en-US" dirty="0" smtClean="0">
                          <a:solidFill>
                            <a:schemeClr val="tx1"/>
                          </a:solidFill>
                        </a:rPr>
                        <a:t>x</a:t>
                      </a:r>
                      <a:endParaRPr lang="en-US" dirty="0">
                        <a:solidFill>
                          <a:schemeClr val="tx1"/>
                        </a:solidFill>
                      </a:endParaRPr>
                    </a:p>
                  </a:txBody>
                  <a:tcPr>
                    <a:solidFill>
                      <a:srgbClr val="CCFFCC"/>
                    </a:solidFill>
                  </a:tcPr>
                </a:tc>
                <a:tc>
                  <a:txBody>
                    <a:bodyPr/>
                    <a:lstStyle/>
                    <a:p>
                      <a:pPr algn="ctr"/>
                      <a:r>
                        <a:rPr lang="en-US" dirty="0" smtClean="0">
                          <a:solidFill>
                            <a:schemeClr val="tx1"/>
                          </a:solidFill>
                        </a:rPr>
                        <a:t>x</a:t>
                      </a:r>
                      <a:endParaRPr lang="en-US" dirty="0">
                        <a:solidFill>
                          <a:schemeClr val="tx1"/>
                        </a:solidFill>
                      </a:endParaRPr>
                    </a:p>
                  </a:txBody>
                  <a:tcPr>
                    <a:solidFill>
                      <a:srgbClr val="CCFFCC"/>
                    </a:solidFill>
                  </a:tcPr>
                </a:tc>
                <a:tc>
                  <a:txBody>
                    <a:bodyPr/>
                    <a:lstStyle/>
                    <a:p>
                      <a:pPr algn="ctr"/>
                      <a:endParaRPr lang="en-US" dirty="0">
                        <a:solidFill>
                          <a:schemeClr val="tx1"/>
                        </a:solidFill>
                      </a:endParaRPr>
                    </a:p>
                  </a:txBody>
                  <a:tcPr>
                    <a:solidFill>
                      <a:srgbClr val="CCFFCC"/>
                    </a:solidFill>
                  </a:tcPr>
                </a:tc>
                <a:tc>
                  <a:txBody>
                    <a:bodyPr/>
                    <a:lstStyle/>
                    <a:p>
                      <a:pPr algn="ctr"/>
                      <a:endParaRPr lang="en-US">
                        <a:solidFill>
                          <a:schemeClr val="tx1"/>
                        </a:solidFill>
                      </a:endParaRPr>
                    </a:p>
                  </a:txBody>
                  <a:tcPr>
                    <a:solidFill>
                      <a:srgbClr val="CCFFCC"/>
                    </a:solidFill>
                  </a:tcPr>
                </a:tc>
              </a:tr>
              <a:tr h="370840">
                <a:tc>
                  <a:txBody>
                    <a:bodyPr/>
                    <a:lstStyle/>
                    <a:p>
                      <a:pPr algn="ctr"/>
                      <a:r>
                        <a:rPr lang="en-US" dirty="0" smtClean="0">
                          <a:solidFill>
                            <a:schemeClr val="tx1"/>
                          </a:solidFill>
                        </a:rPr>
                        <a:t>x</a:t>
                      </a:r>
                      <a:endParaRPr lang="en-US" dirty="0">
                        <a:solidFill>
                          <a:schemeClr val="tx1"/>
                        </a:solidFill>
                      </a:endParaRPr>
                    </a:p>
                  </a:txBody>
                  <a:tcPr>
                    <a:solidFill>
                      <a:srgbClr val="CCFFCC"/>
                    </a:solidFill>
                  </a:tcPr>
                </a:tc>
                <a:tc>
                  <a:txBody>
                    <a:bodyPr/>
                    <a:lstStyle/>
                    <a:p>
                      <a:pPr algn="ctr"/>
                      <a:endParaRPr lang="en-US" dirty="0">
                        <a:solidFill>
                          <a:schemeClr val="tx1"/>
                        </a:solidFill>
                      </a:endParaRPr>
                    </a:p>
                  </a:txBody>
                  <a:tcPr>
                    <a:solidFill>
                      <a:srgbClr val="CCFFCC"/>
                    </a:solidFill>
                  </a:tcPr>
                </a:tc>
                <a:tc>
                  <a:txBody>
                    <a:bodyPr/>
                    <a:lstStyle/>
                    <a:p>
                      <a:pPr algn="ctr"/>
                      <a:r>
                        <a:rPr lang="en-US" dirty="0" smtClean="0">
                          <a:solidFill>
                            <a:schemeClr val="tx1"/>
                          </a:solidFill>
                        </a:rPr>
                        <a:t>x</a:t>
                      </a:r>
                      <a:endParaRPr lang="en-US" dirty="0">
                        <a:solidFill>
                          <a:schemeClr val="tx1"/>
                        </a:solidFill>
                      </a:endParaRPr>
                    </a:p>
                  </a:txBody>
                  <a:tcPr>
                    <a:solidFill>
                      <a:srgbClr val="CCFFCC"/>
                    </a:solidFill>
                  </a:tcPr>
                </a:tc>
                <a:tc>
                  <a:txBody>
                    <a:bodyPr/>
                    <a:lstStyle/>
                    <a:p>
                      <a:pPr algn="ctr"/>
                      <a:endParaRPr lang="en-US" dirty="0">
                        <a:solidFill>
                          <a:schemeClr val="tx1"/>
                        </a:solidFill>
                      </a:endParaRPr>
                    </a:p>
                  </a:txBody>
                  <a:tcPr>
                    <a:solidFill>
                      <a:srgbClr val="CCFFCC"/>
                    </a:solidFill>
                  </a:tcPr>
                </a:tc>
              </a:tr>
            </a:tbl>
          </a:graphicData>
        </a:graphic>
      </p:graphicFrame>
      <p:sp>
        <p:nvSpPr>
          <p:cNvPr id="4" name="Footer Placeholder 3"/>
          <p:cNvSpPr>
            <a:spLocks noGrp="1"/>
          </p:cNvSpPr>
          <p:nvPr>
            <p:ph type="ftr" sz="quarter" idx="11"/>
          </p:nvPr>
        </p:nvSpPr>
        <p:spPr/>
        <p:txBody>
          <a:bodyPr/>
          <a:lstStyle/>
          <a:p>
            <a:r>
              <a:rPr lang="en-US" smtClean="0"/>
              <a:t>Evergreen International Conference 2011</a:t>
            </a:r>
            <a:endParaRPr lang="en-US" dirty="0"/>
          </a:p>
        </p:txBody>
      </p:sp>
    </p:spTree>
    <p:extLst>
      <p:ext uri="{BB962C8B-B14F-4D97-AF65-F5344CB8AC3E}">
        <p14:creationId xmlns:p14="http://schemas.microsoft.com/office/powerpoint/2010/main" val="4291769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09377"/>
                </a:solidFill>
              </a:rPr>
              <a:t>Evergreen Training Survey Results</a:t>
            </a:r>
            <a:endParaRPr lang="en-US" dirty="0"/>
          </a:p>
        </p:txBody>
      </p:sp>
      <p:sp>
        <p:nvSpPr>
          <p:cNvPr id="3" name="Content Placeholder 2"/>
          <p:cNvSpPr>
            <a:spLocks noGrp="1"/>
          </p:cNvSpPr>
          <p:nvPr>
            <p:ph idx="1"/>
          </p:nvPr>
        </p:nvSpPr>
        <p:spPr/>
        <p:txBody>
          <a:bodyPr>
            <a:normAutofit/>
          </a:bodyPr>
          <a:lstStyle/>
          <a:p>
            <a:pPr marL="0" indent="0" algn="ctr">
              <a:buNone/>
            </a:pPr>
            <a:r>
              <a:rPr lang="en-US" dirty="0" smtClean="0"/>
              <a:t>Live Training Location</a:t>
            </a:r>
          </a:p>
          <a:p>
            <a:pPr lvl="1"/>
            <a:r>
              <a:rPr lang="en-US" dirty="0" smtClean="0"/>
              <a:t>8 train at the individual library site</a:t>
            </a:r>
          </a:p>
          <a:p>
            <a:pPr lvl="2"/>
            <a:r>
              <a:rPr lang="en-US" dirty="0" smtClean="0"/>
              <a:t>One provides only live, on-site training</a:t>
            </a:r>
          </a:p>
          <a:p>
            <a:pPr lvl="1"/>
            <a:r>
              <a:rPr lang="en-US" dirty="0" smtClean="0"/>
              <a:t>2 train only at regional or central sites</a:t>
            </a:r>
          </a:p>
          <a:p>
            <a:pPr lvl="2"/>
            <a:r>
              <a:rPr lang="en-US" dirty="0" smtClean="0"/>
              <a:t>One offered only central training by Equinox</a:t>
            </a:r>
          </a:p>
          <a:p>
            <a:pPr lvl="1"/>
            <a:r>
              <a:rPr lang="en-US" dirty="0" smtClean="0"/>
              <a:t>7 train at regional sites for &gt;1 library at a time</a:t>
            </a:r>
          </a:p>
          <a:p>
            <a:pPr lvl="1"/>
            <a:r>
              <a:rPr lang="en-US" dirty="0" smtClean="0"/>
              <a:t>7 train at central sites for &gt;1 library at a time</a:t>
            </a:r>
          </a:p>
          <a:p>
            <a:pPr lvl="1"/>
            <a:endParaRPr lang="en-US" dirty="0"/>
          </a:p>
        </p:txBody>
      </p:sp>
      <p:sp>
        <p:nvSpPr>
          <p:cNvPr id="4" name="Footer Placeholder 3"/>
          <p:cNvSpPr>
            <a:spLocks noGrp="1"/>
          </p:cNvSpPr>
          <p:nvPr>
            <p:ph type="ftr" sz="quarter" idx="11"/>
          </p:nvPr>
        </p:nvSpPr>
        <p:spPr/>
        <p:txBody>
          <a:bodyPr/>
          <a:lstStyle/>
          <a:p>
            <a:r>
              <a:rPr lang="en-US" smtClean="0"/>
              <a:t>Evergreen International Conference 2011</a:t>
            </a:r>
            <a:endParaRPr lang="en-US" dirty="0"/>
          </a:p>
        </p:txBody>
      </p:sp>
    </p:spTree>
    <p:extLst>
      <p:ext uri="{BB962C8B-B14F-4D97-AF65-F5344CB8AC3E}">
        <p14:creationId xmlns:p14="http://schemas.microsoft.com/office/powerpoint/2010/main" val="31343178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09377"/>
                </a:solidFill>
              </a:rPr>
              <a:t>Evergreen Training Survey Results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08443507"/>
              </p:ext>
            </p:extLst>
          </p:nvPr>
        </p:nvGraphicFramePr>
        <p:xfrm>
          <a:off x="1447800" y="1905000"/>
          <a:ext cx="6172200" cy="4450080"/>
        </p:xfrm>
        <a:graphic>
          <a:graphicData uri="http://schemas.openxmlformats.org/drawingml/2006/table">
            <a:tbl>
              <a:tblPr firstRow="1" bandRow="1">
                <a:tableStyleId>{5C22544A-7EE6-4342-B048-85BDC9FD1C3A}</a:tableStyleId>
              </a:tblPr>
              <a:tblGrid>
                <a:gridCol w="2057400"/>
                <a:gridCol w="2057400"/>
                <a:gridCol w="2057400"/>
              </a:tblGrid>
              <a:tr h="370840">
                <a:tc gridSpan="3">
                  <a:txBody>
                    <a:bodyPr/>
                    <a:lstStyle/>
                    <a:p>
                      <a:pPr algn="ctr"/>
                      <a:r>
                        <a:rPr lang="en-US" dirty="0" smtClean="0">
                          <a:solidFill>
                            <a:schemeClr val="tx1"/>
                          </a:solidFill>
                        </a:rPr>
                        <a:t>Live Training Location</a:t>
                      </a:r>
                      <a:endParaRPr lang="en-US" dirty="0">
                        <a:solidFill>
                          <a:schemeClr val="tx1"/>
                        </a:solidFill>
                      </a:endParaRPr>
                    </a:p>
                  </a:txBody>
                  <a:tcPr>
                    <a:solidFill>
                      <a:srgbClr val="CCFFCC"/>
                    </a:solidFill>
                  </a:tcPr>
                </a:tc>
                <a:tc hMerge="1">
                  <a:txBody>
                    <a:bodyPr/>
                    <a:lstStyle/>
                    <a:p>
                      <a:endParaRPr lang="en-US" dirty="0"/>
                    </a:p>
                  </a:txBody>
                  <a:tcPr>
                    <a:solidFill>
                      <a:srgbClr val="CCFFCC"/>
                    </a:solidFill>
                  </a:tcPr>
                </a:tc>
                <a:tc hMerge="1">
                  <a:txBody>
                    <a:bodyPr/>
                    <a:lstStyle/>
                    <a:p>
                      <a:endParaRPr lang="en-US" dirty="0"/>
                    </a:p>
                  </a:txBody>
                  <a:tcPr>
                    <a:solidFill>
                      <a:srgbClr val="CCFFCC"/>
                    </a:solidFill>
                  </a:tcPr>
                </a:tc>
              </a:tr>
              <a:tr h="370840">
                <a:tc>
                  <a:txBody>
                    <a:bodyPr/>
                    <a:lstStyle/>
                    <a:p>
                      <a:pPr algn="ctr"/>
                      <a:r>
                        <a:rPr lang="en-US" b="0" dirty="0" smtClean="0">
                          <a:solidFill>
                            <a:schemeClr val="tx1"/>
                          </a:solidFill>
                        </a:rPr>
                        <a:t>Individual</a:t>
                      </a:r>
                      <a:r>
                        <a:rPr lang="en-US" b="0" baseline="0" dirty="0" smtClean="0">
                          <a:solidFill>
                            <a:schemeClr val="tx1"/>
                          </a:solidFill>
                        </a:rPr>
                        <a:t> Library</a:t>
                      </a:r>
                      <a:endParaRPr lang="en-US" b="0" dirty="0">
                        <a:solidFill>
                          <a:schemeClr val="tx1"/>
                        </a:solidFill>
                      </a:endParaRPr>
                    </a:p>
                  </a:txBody>
                  <a:tcPr>
                    <a:solidFill>
                      <a:srgbClr val="CCFFCC"/>
                    </a:solidFill>
                  </a:tcPr>
                </a:tc>
                <a:tc>
                  <a:txBody>
                    <a:bodyPr/>
                    <a:lstStyle/>
                    <a:p>
                      <a:pPr algn="ctr"/>
                      <a:r>
                        <a:rPr lang="en-US" b="0" dirty="0" smtClean="0">
                          <a:solidFill>
                            <a:schemeClr val="tx1"/>
                          </a:solidFill>
                        </a:rPr>
                        <a:t>Regional, &gt;1 library</a:t>
                      </a:r>
                      <a:endParaRPr lang="en-US" b="0" dirty="0">
                        <a:solidFill>
                          <a:schemeClr val="tx1"/>
                        </a:solidFill>
                      </a:endParaRPr>
                    </a:p>
                  </a:txBody>
                  <a:tcPr>
                    <a:solidFill>
                      <a:srgbClr val="CCFFCC"/>
                    </a:solidFill>
                  </a:tcPr>
                </a:tc>
                <a:tc>
                  <a:txBody>
                    <a:bodyPr/>
                    <a:lstStyle/>
                    <a:p>
                      <a:pPr algn="ctr"/>
                      <a:r>
                        <a:rPr lang="en-US" b="0" dirty="0" smtClean="0">
                          <a:solidFill>
                            <a:schemeClr val="tx1"/>
                          </a:solidFill>
                        </a:rPr>
                        <a:t>Central, &gt;1 library</a:t>
                      </a:r>
                      <a:endParaRPr lang="en-US" b="0" dirty="0">
                        <a:solidFill>
                          <a:schemeClr val="tx1"/>
                        </a:solidFill>
                      </a:endParaRPr>
                    </a:p>
                  </a:txBody>
                  <a:tcPr>
                    <a:solidFill>
                      <a:srgbClr val="CCFFCC"/>
                    </a:solidFill>
                  </a:tcPr>
                </a:tc>
              </a:tr>
              <a:tr h="370840">
                <a:tc>
                  <a:txBody>
                    <a:bodyPr/>
                    <a:lstStyle/>
                    <a:p>
                      <a:pPr algn="ctr"/>
                      <a:r>
                        <a:rPr lang="en-US" dirty="0" smtClean="0">
                          <a:solidFill>
                            <a:schemeClr val="tx1"/>
                          </a:solidFill>
                        </a:rPr>
                        <a:t>x</a:t>
                      </a:r>
                      <a:endParaRPr lang="en-US" dirty="0">
                        <a:solidFill>
                          <a:schemeClr val="tx1"/>
                        </a:solidFill>
                      </a:endParaRPr>
                    </a:p>
                  </a:txBody>
                  <a:tcPr>
                    <a:solidFill>
                      <a:srgbClr val="CCFFCC"/>
                    </a:solidFill>
                  </a:tcPr>
                </a:tc>
                <a:tc>
                  <a:txBody>
                    <a:bodyPr/>
                    <a:lstStyle/>
                    <a:p>
                      <a:pPr algn="ctr"/>
                      <a:endParaRPr lang="en-US">
                        <a:solidFill>
                          <a:schemeClr val="tx1"/>
                        </a:solidFill>
                      </a:endParaRPr>
                    </a:p>
                  </a:txBody>
                  <a:tcPr>
                    <a:solidFill>
                      <a:srgbClr val="CCFFCC"/>
                    </a:solidFill>
                  </a:tcPr>
                </a:tc>
                <a:tc>
                  <a:txBody>
                    <a:bodyPr/>
                    <a:lstStyle/>
                    <a:p>
                      <a:pPr algn="ctr"/>
                      <a:endParaRPr lang="en-US">
                        <a:solidFill>
                          <a:schemeClr val="tx1"/>
                        </a:solidFill>
                      </a:endParaRPr>
                    </a:p>
                  </a:txBody>
                  <a:tcPr>
                    <a:solidFill>
                      <a:srgbClr val="CCFFCC"/>
                    </a:solidFill>
                  </a:tcPr>
                </a:tc>
              </a:tr>
              <a:tr h="370840">
                <a:tc>
                  <a:txBody>
                    <a:bodyPr/>
                    <a:lstStyle/>
                    <a:p>
                      <a:pPr algn="ctr"/>
                      <a:r>
                        <a:rPr lang="en-US" dirty="0" smtClean="0">
                          <a:solidFill>
                            <a:schemeClr val="tx1"/>
                          </a:solidFill>
                        </a:rPr>
                        <a:t>x</a:t>
                      </a:r>
                      <a:endParaRPr lang="en-US" dirty="0">
                        <a:solidFill>
                          <a:schemeClr val="tx1"/>
                        </a:solidFill>
                      </a:endParaRPr>
                    </a:p>
                  </a:txBody>
                  <a:tcPr>
                    <a:solidFill>
                      <a:srgbClr val="CCFFCC"/>
                    </a:solidFill>
                  </a:tcPr>
                </a:tc>
                <a:tc>
                  <a:txBody>
                    <a:bodyPr/>
                    <a:lstStyle/>
                    <a:p>
                      <a:pPr algn="ctr"/>
                      <a:r>
                        <a:rPr lang="en-US" dirty="0" smtClean="0">
                          <a:solidFill>
                            <a:schemeClr val="tx1"/>
                          </a:solidFill>
                        </a:rPr>
                        <a:t>x</a:t>
                      </a:r>
                      <a:endParaRPr lang="en-US" dirty="0">
                        <a:solidFill>
                          <a:schemeClr val="tx1"/>
                        </a:solidFill>
                      </a:endParaRPr>
                    </a:p>
                  </a:txBody>
                  <a:tcPr>
                    <a:solidFill>
                      <a:srgbClr val="CCFFCC"/>
                    </a:solidFill>
                  </a:tcPr>
                </a:tc>
                <a:tc>
                  <a:txBody>
                    <a:bodyPr/>
                    <a:lstStyle/>
                    <a:p>
                      <a:pPr algn="ctr"/>
                      <a:r>
                        <a:rPr lang="en-US" dirty="0" smtClean="0">
                          <a:solidFill>
                            <a:schemeClr val="tx1"/>
                          </a:solidFill>
                        </a:rPr>
                        <a:t>x</a:t>
                      </a:r>
                      <a:endParaRPr lang="en-US" dirty="0">
                        <a:solidFill>
                          <a:schemeClr val="tx1"/>
                        </a:solidFill>
                      </a:endParaRPr>
                    </a:p>
                  </a:txBody>
                  <a:tcPr>
                    <a:solidFill>
                      <a:srgbClr val="CCFFCC"/>
                    </a:solidFill>
                  </a:tcPr>
                </a:tc>
              </a:tr>
              <a:tr h="370840">
                <a:tc>
                  <a:txBody>
                    <a:bodyPr/>
                    <a:lstStyle/>
                    <a:p>
                      <a:pPr algn="ctr"/>
                      <a:r>
                        <a:rPr lang="en-US" dirty="0" smtClean="0">
                          <a:solidFill>
                            <a:schemeClr val="tx1"/>
                          </a:solidFill>
                        </a:rPr>
                        <a:t>x</a:t>
                      </a:r>
                      <a:endParaRPr lang="en-US" dirty="0">
                        <a:solidFill>
                          <a:schemeClr val="tx1"/>
                        </a:solidFill>
                      </a:endParaRPr>
                    </a:p>
                  </a:txBody>
                  <a:tcPr>
                    <a:solidFill>
                      <a:srgbClr val="CCFFCC"/>
                    </a:solidFill>
                  </a:tcPr>
                </a:tc>
                <a:tc>
                  <a:txBody>
                    <a:bodyPr/>
                    <a:lstStyle/>
                    <a:p>
                      <a:pPr algn="ctr"/>
                      <a:r>
                        <a:rPr lang="en-US" dirty="0" smtClean="0">
                          <a:solidFill>
                            <a:schemeClr val="tx1"/>
                          </a:solidFill>
                        </a:rPr>
                        <a:t>x</a:t>
                      </a:r>
                      <a:endParaRPr lang="en-US" dirty="0">
                        <a:solidFill>
                          <a:schemeClr val="tx1"/>
                        </a:solidFill>
                      </a:endParaRPr>
                    </a:p>
                  </a:txBody>
                  <a:tcPr>
                    <a:solidFill>
                      <a:srgbClr val="CCFFCC"/>
                    </a:solidFill>
                  </a:tcPr>
                </a:tc>
                <a:tc>
                  <a:txBody>
                    <a:bodyPr/>
                    <a:lstStyle/>
                    <a:p>
                      <a:pPr algn="ctr"/>
                      <a:endParaRPr lang="en-US">
                        <a:solidFill>
                          <a:schemeClr val="tx1"/>
                        </a:solidFill>
                      </a:endParaRPr>
                    </a:p>
                  </a:txBody>
                  <a:tcPr>
                    <a:solidFill>
                      <a:srgbClr val="CCFFCC"/>
                    </a:solidFill>
                  </a:tcPr>
                </a:tc>
              </a:tr>
              <a:tr h="370840">
                <a:tc>
                  <a:txBody>
                    <a:bodyPr/>
                    <a:lstStyle/>
                    <a:p>
                      <a:pPr algn="ctr"/>
                      <a:r>
                        <a:rPr lang="en-US" dirty="0" smtClean="0">
                          <a:solidFill>
                            <a:schemeClr val="tx1"/>
                          </a:solidFill>
                        </a:rPr>
                        <a:t>x</a:t>
                      </a:r>
                      <a:endParaRPr lang="en-US" dirty="0">
                        <a:solidFill>
                          <a:schemeClr val="tx1"/>
                        </a:solidFill>
                      </a:endParaRPr>
                    </a:p>
                  </a:txBody>
                  <a:tcPr>
                    <a:solidFill>
                      <a:srgbClr val="CCFFCC"/>
                    </a:solidFill>
                  </a:tcPr>
                </a:tc>
                <a:tc>
                  <a:txBody>
                    <a:bodyPr/>
                    <a:lstStyle/>
                    <a:p>
                      <a:pPr algn="ctr"/>
                      <a:r>
                        <a:rPr lang="en-US" dirty="0" smtClean="0">
                          <a:solidFill>
                            <a:schemeClr val="tx1"/>
                          </a:solidFill>
                        </a:rPr>
                        <a:t>x</a:t>
                      </a:r>
                      <a:endParaRPr lang="en-US" dirty="0">
                        <a:solidFill>
                          <a:schemeClr val="tx1"/>
                        </a:solidFill>
                      </a:endParaRPr>
                    </a:p>
                  </a:txBody>
                  <a:tcPr>
                    <a:solidFill>
                      <a:srgbClr val="CCFFCC"/>
                    </a:solidFill>
                  </a:tcPr>
                </a:tc>
                <a:tc>
                  <a:txBody>
                    <a:bodyPr/>
                    <a:lstStyle/>
                    <a:p>
                      <a:pPr algn="ctr"/>
                      <a:r>
                        <a:rPr lang="en-US" dirty="0" smtClean="0">
                          <a:solidFill>
                            <a:schemeClr val="tx1"/>
                          </a:solidFill>
                        </a:rPr>
                        <a:t>x</a:t>
                      </a:r>
                      <a:endParaRPr lang="en-US" dirty="0">
                        <a:solidFill>
                          <a:schemeClr val="tx1"/>
                        </a:solidFill>
                      </a:endParaRPr>
                    </a:p>
                  </a:txBody>
                  <a:tcPr>
                    <a:solidFill>
                      <a:srgbClr val="CCFFCC"/>
                    </a:solidFill>
                  </a:tcPr>
                </a:tc>
              </a:tr>
              <a:tr h="370840">
                <a:tc>
                  <a:txBody>
                    <a:bodyPr/>
                    <a:lstStyle/>
                    <a:p>
                      <a:pPr algn="ctr"/>
                      <a:r>
                        <a:rPr lang="en-US" dirty="0" smtClean="0">
                          <a:solidFill>
                            <a:schemeClr val="tx1"/>
                          </a:solidFill>
                        </a:rPr>
                        <a:t>x</a:t>
                      </a:r>
                      <a:endParaRPr lang="en-US" dirty="0">
                        <a:solidFill>
                          <a:schemeClr val="tx1"/>
                        </a:solidFill>
                      </a:endParaRPr>
                    </a:p>
                  </a:txBody>
                  <a:tcPr>
                    <a:solidFill>
                      <a:srgbClr val="CCFFCC"/>
                    </a:solidFill>
                  </a:tcPr>
                </a:tc>
                <a:tc>
                  <a:txBody>
                    <a:bodyPr/>
                    <a:lstStyle/>
                    <a:p>
                      <a:pPr algn="ctr"/>
                      <a:r>
                        <a:rPr lang="en-US" dirty="0" smtClean="0">
                          <a:solidFill>
                            <a:schemeClr val="tx1"/>
                          </a:solidFill>
                        </a:rPr>
                        <a:t>x</a:t>
                      </a:r>
                      <a:endParaRPr lang="en-US" dirty="0">
                        <a:solidFill>
                          <a:schemeClr val="tx1"/>
                        </a:solidFill>
                      </a:endParaRPr>
                    </a:p>
                  </a:txBody>
                  <a:tcPr>
                    <a:solidFill>
                      <a:srgbClr val="CCFFCC"/>
                    </a:solidFill>
                  </a:tcPr>
                </a:tc>
                <a:tc>
                  <a:txBody>
                    <a:bodyPr/>
                    <a:lstStyle/>
                    <a:p>
                      <a:pPr algn="ctr"/>
                      <a:r>
                        <a:rPr lang="en-US" dirty="0" smtClean="0">
                          <a:solidFill>
                            <a:schemeClr val="tx1"/>
                          </a:solidFill>
                        </a:rPr>
                        <a:t>x</a:t>
                      </a:r>
                      <a:endParaRPr lang="en-US" dirty="0">
                        <a:solidFill>
                          <a:schemeClr val="tx1"/>
                        </a:solidFill>
                      </a:endParaRPr>
                    </a:p>
                  </a:txBody>
                  <a:tcPr>
                    <a:solidFill>
                      <a:srgbClr val="CCFFCC"/>
                    </a:solidFill>
                  </a:tcPr>
                </a:tc>
              </a:tr>
              <a:tr h="370840">
                <a:tc>
                  <a:txBody>
                    <a:bodyPr/>
                    <a:lstStyle/>
                    <a:p>
                      <a:pPr algn="ctr"/>
                      <a:r>
                        <a:rPr lang="en-US" dirty="0" smtClean="0">
                          <a:solidFill>
                            <a:schemeClr val="tx1"/>
                          </a:solidFill>
                        </a:rPr>
                        <a:t>x</a:t>
                      </a:r>
                      <a:endParaRPr lang="en-US" dirty="0">
                        <a:solidFill>
                          <a:schemeClr val="tx1"/>
                        </a:solidFill>
                      </a:endParaRPr>
                    </a:p>
                  </a:txBody>
                  <a:tcPr>
                    <a:solidFill>
                      <a:srgbClr val="CCFFCC"/>
                    </a:solidFill>
                  </a:tcPr>
                </a:tc>
                <a:tc>
                  <a:txBody>
                    <a:bodyPr/>
                    <a:lstStyle/>
                    <a:p>
                      <a:pPr algn="ctr"/>
                      <a:r>
                        <a:rPr lang="en-US" dirty="0" smtClean="0">
                          <a:solidFill>
                            <a:schemeClr val="tx1"/>
                          </a:solidFill>
                        </a:rPr>
                        <a:t>x</a:t>
                      </a:r>
                      <a:endParaRPr lang="en-US" dirty="0">
                        <a:solidFill>
                          <a:schemeClr val="tx1"/>
                        </a:solidFill>
                      </a:endParaRPr>
                    </a:p>
                  </a:txBody>
                  <a:tcPr>
                    <a:solidFill>
                      <a:srgbClr val="CCFFCC"/>
                    </a:solidFill>
                  </a:tcPr>
                </a:tc>
                <a:tc>
                  <a:txBody>
                    <a:bodyPr/>
                    <a:lstStyle/>
                    <a:p>
                      <a:pPr algn="ctr"/>
                      <a:endParaRPr lang="en-US" dirty="0">
                        <a:solidFill>
                          <a:schemeClr val="tx1"/>
                        </a:solidFill>
                      </a:endParaRPr>
                    </a:p>
                  </a:txBody>
                  <a:tcPr>
                    <a:solidFill>
                      <a:srgbClr val="CCFFCC"/>
                    </a:solidFill>
                  </a:tcPr>
                </a:tc>
              </a:tr>
              <a:tr h="370840">
                <a:tc>
                  <a:txBody>
                    <a:bodyPr/>
                    <a:lstStyle/>
                    <a:p>
                      <a:pPr algn="ctr"/>
                      <a:endParaRPr lang="en-US">
                        <a:solidFill>
                          <a:schemeClr val="tx1"/>
                        </a:solidFill>
                      </a:endParaRPr>
                    </a:p>
                  </a:txBody>
                  <a:tcPr>
                    <a:solidFill>
                      <a:srgbClr val="CCFFCC"/>
                    </a:solidFill>
                  </a:tcPr>
                </a:tc>
                <a:tc>
                  <a:txBody>
                    <a:bodyPr/>
                    <a:lstStyle/>
                    <a:p>
                      <a:pPr algn="ctr"/>
                      <a:endParaRPr lang="en-US">
                        <a:solidFill>
                          <a:schemeClr val="tx1"/>
                        </a:solidFill>
                      </a:endParaRPr>
                    </a:p>
                  </a:txBody>
                  <a:tcPr>
                    <a:solidFill>
                      <a:srgbClr val="CCFFCC"/>
                    </a:solidFill>
                  </a:tcPr>
                </a:tc>
                <a:tc>
                  <a:txBody>
                    <a:bodyPr/>
                    <a:lstStyle/>
                    <a:p>
                      <a:pPr algn="ctr"/>
                      <a:r>
                        <a:rPr lang="en-US" dirty="0" smtClean="0">
                          <a:solidFill>
                            <a:schemeClr val="tx1"/>
                          </a:solidFill>
                        </a:rPr>
                        <a:t>x</a:t>
                      </a:r>
                      <a:endParaRPr lang="en-US" dirty="0">
                        <a:solidFill>
                          <a:schemeClr val="tx1"/>
                        </a:solidFill>
                      </a:endParaRPr>
                    </a:p>
                  </a:txBody>
                  <a:tcPr>
                    <a:solidFill>
                      <a:srgbClr val="CCFFCC"/>
                    </a:solidFill>
                  </a:tcPr>
                </a:tc>
              </a:tr>
              <a:tr h="370840">
                <a:tc>
                  <a:txBody>
                    <a:bodyPr/>
                    <a:lstStyle/>
                    <a:p>
                      <a:pPr algn="ctr"/>
                      <a:r>
                        <a:rPr lang="en-US" dirty="0" smtClean="0">
                          <a:solidFill>
                            <a:schemeClr val="tx1"/>
                          </a:solidFill>
                        </a:rPr>
                        <a:t>x</a:t>
                      </a:r>
                      <a:endParaRPr lang="en-US" dirty="0">
                        <a:solidFill>
                          <a:schemeClr val="tx1"/>
                        </a:solidFill>
                      </a:endParaRPr>
                    </a:p>
                  </a:txBody>
                  <a:tcPr>
                    <a:solidFill>
                      <a:srgbClr val="CCFFCC"/>
                    </a:solidFill>
                  </a:tcPr>
                </a:tc>
                <a:tc>
                  <a:txBody>
                    <a:bodyPr/>
                    <a:lstStyle/>
                    <a:p>
                      <a:pPr algn="ctr"/>
                      <a:r>
                        <a:rPr lang="en-US" dirty="0" smtClean="0">
                          <a:solidFill>
                            <a:schemeClr val="tx1"/>
                          </a:solidFill>
                        </a:rPr>
                        <a:t>x</a:t>
                      </a:r>
                      <a:endParaRPr lang="en-US" dirty="0">
                        <a:solidFill>
                          <a:schemeClr val="tx1"/>
                        </a:solidFill>
                      </a:endParaRPr>
                    </a:p>
                  </a:txBody>
                  <a:tcPr>
                    <a:solidFill>
                      <a:srgbClr val="CCFFCC"/>
                    </a:solidFill>
                  </a:tcPr>
                </a:tc>
                <a:tc>
                  <a:txBody>
                    <a:bodyPr/>
                    <a:lstStyle/>
                    <a:p>
                      <a:pPr algn="ctr"/>
                      <a:r>
                        <a:rPr lang="en-US" dirty="0" smtClean="0">
                          <a:solidFill>
                            <a:schemeClr val="tx1"/>
                          </a:solidFill>
                        </a:rPr>
                        <a:t>x</a:t>
                      </a:r>
                      <a:endParaRPr lang="en-US" dirty="0">
                        <a:solidFill>
                          <a:schemeClr val="tx1"/>
                        </a:solidFill>
                      </a:endParaRPr>
                    </a:p>
                  </a:txBody>
                  <a:tcPr>
                    <a:solidFill>
                      <a:srgbClr val="CCFFCC"/>
                    </a:solidFill>
                  </a:tcPr>
                </a:tc>
              </a:tr>
              <a:tr h="370840">
                <a:tc>
                  <a:txBody>
                    <a:bodyPr/>
                    <a:lstStyle/>
                    <a:p>
                      <a:pPr algn="ctr"/>
                      <a:endParaRPr lang="en-US" dirty="0">
                        <a:solidFill>
                          <a:schemeClr val="tx1"/>
                        </a:solidFill>
                      </a:endParaRPr>
                    </a:p>
                  </a:txBody>
                  <a:tcPr>
                    <a:solidFill>
                      <a:srgbClr val="CCFFCC"/>
                    </a:solidFill>
                  </a:tcPr>
                </a:tc>
                <a:tc>
                  <a:txBody>
                    <a:bodyPr/>
                    <a:lstStyle/>
                    <a:p>
                      <a:pPr algn="ctr"/>
                      <a:r>
                        <a:rPr lang="en-US" dirty="0" smtClean="0">
                          <a:solidFill>
                            <a:schemeClr val="tx1"/>
                          </a:solidFill>
                        </a:rPr>
                        <a:t>x</a:t>
                      </a:r>
                      <a:endParaRPr lang="en-US" dirty="0">
                        <a:solidFill>
                          <a:schemeClr val="tx1"/>
                        </a:solidFill>
                      </a:endParaRPr>
                    </a:p>
                  </a:txBody>
                  <a:tcPr>
                    <a:solidFill>
                      <a:srgbClr val="CCFFCC"/>
                    </a:solidFill>
                  </a:tcPr>
                </a:tc>
                <a:tc>
                  <a:txBody>
                    <a:bodyPr/>
                    <a:lstStyle/>
                    <a:p>
                      <a:pPr algn="ctr"/>
                      <a:r>
                        <a:rPr lang="en-US" dirty="0" smtClean="0">
                          <a:solidFill>
                            <a:schemeClr val="tx1"/>
                          </a:solidFill>
                        </a:rPr>
                        <a:t>x</a:t>
                      </a:r>
                      <a:endParaRPr lang="en-US" dirty="0">
                        <a:solidFill>
                          <a:schemeClr val="tx1"/>
                        </a:solidFill>
                      </a:endParaRPr>
                    </a:p>
                  </a:txBody>
                  <a:tcPr>
                    <a:solidFill>
                      <a:srgbClr val="CCFFCC"/>
                    </a:solidFill>
                  </a:tcPr>
                </a:tc>
              </a:tr>
              <a:tr h="370840">
                <a:tc>
                  <a:txBody>
                    <a:bodyPr/>
                    <a:lstStyle/>
                    <a:p>
                      <a:pPr algn="ctr"/>
                      <a:r>
                        <a:rPr lang="en-US" dirty="0" smtClean="0">
                          <a:solidFill>
                            <a:schemeClr val="tx1"/>
                          </a:solidFill>
                        </a:rPr>
                        <a:t>x</a:t>
                      </a:r>
                      <a:endParaRPr lang="en-US" dirty="0">
                        <a:solidFill>
                          <a:schemeClr val="tx1"/>
                        </a:solidFill>
                      </a:endParaRPr>
                    </a:p>
                  </a:txBody>
                  <a:tcPr>
                    <a:solidFill>
                      <a:srgbClr val="CCFFCC"/>
                    </a:solidFill>
                  </a:tcPr>
                </a:tc>
                <a:tc>
                  <a:txBody>
                    <a:bodyPr/>
                    <a:lstStyle/>
                    <a:p>
                      <a:pPr algn="ctr"/>
                      <a:endParaRPr lang="en-US" dirty="0">
                        <a:solidFill>
                          <a:schemeClr val="tx1"/>
                        </a:solidFill>
                      </a:endParaRPr>
                    </a:p>
                  </a:txBody>
                  <a:tcPr>
                    <a:solidFill>
                      <a:srgbClr val="CCFFCC"/>
                    </a:solidFill>
                  </a:tcPr>
                </a:tc>
                <a:tc>
                  <a:txBody>
                    <a:bodyPr/>
                    <a:lstStyle/>
                    <a:p>
                      <a:pPr algn="ctr"/>
                      <a:r>
                        <a:rPr lang="en-US" dirty="0" smtClean="0">
                          <a:solidFill>
                            <a:schemeClr val="tx1"/>
                          </a:solidFill>
                        </a:rPr>
                        <a:t>x</a:t>
                      </a:r>
                      <a:endParaRPr lang="en-US" dirty="0">
                        <a:solidFill>
                          <a:schemeClr val="tx1"/>
                        </a:solidFill>
                      </a:endParaRPr>
                    </a:p>
                  </a:txBody>
                  <a:tcPr>
                    <a:solidFill>
                      <a:srgbClr val="CCFFCC"/>
                    </a:solidFill>
                  </a:tcPr>
                </a:tc>
              </a:tr>
            </a:tbl>
          </a:graphicData>
        </a:graphic>
      </p:graphicFrame>
      <p:sp>
        <p:nvSpPr>
          <p:cNvPr id="4" name="Footer Placeholder 3"/>
          <p:cNvSpPr>
            <a:spLocks noGrp="1"/>
          </p:cNvSpPr>
          <p:nvPr>
            <p:ph type="ftr" sz="quarter" idx="11"/>
          </p:nvPr>
        </p:nvSpPr>
        <p:spPr/>
        <p:txBody>
          <a:bodyPr/>
          <a:lstStyle/>
          <a:p>
            <a:r>
              <a:rPr lang="en-US" smtClean="0"/>
              <a:t>Evergreen International Conference 2011</a:t>
            </a:r>
            <a:endParaRPr lang="en-US" dirty="0"/>
          </a:p>
        </p:txBody>
      </p:sp>
    </p:spTree>
    <p:extLst>
      <p:ext uri="{BB962C8B-B14F-4D97-AF65-F5344CB8AC3E}">
        <p14:creationId xmlns:p14="http://schemas.microsoft.com/office/powerpoint/2010/main" val="10572159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09377"/>
                </a:solidFill>
              </a:rPr>
              <a:t>Evergreen Training Survey Results</a:t>
            </a:r>
            <a:endParaRPr lang="en-US" dirty="0"/>
          </a:p>
        </p:txBody>
      </p:sp>
      <p:sp>
        <p:nvSpPr>
          <p:cNvPr id="3" name="Content Placeholder 2"/>
          <p:cNvSpPr>
            <a:spLocks noGrp="1"/>
          </p:cNvSpPr>
          <p:nvPr>
            <p:ph idx="1"/>
          </p:nvPr>
        </p:nvSpPr>
        <p:spPr/>
        <p:txBody>
          <a:bodyPr/>
          <a:lstStyle/>
          <a:p>
            <a:pPr marL="0" indent="0" algn="ctr">
              <a:buNone/>
            </a:pPr>
            <a:r>
              <a:rPr lang="en-US" dirty="0" smtClean="0"/>
              <a:t>Training Evaluations</a:t>
            </a:r>
          </a:p>
          <a:p>
            <a:pPr marL="0" indent="0" algn="ctr">
              <a:buNone/>
            </a:pPr>
            <a:endParaRPr lang="en-US" sz="2400" dirty="0" smtClean="0"/>
          </a:p>
          <a:p>
            <a:pPr marL="457200" lvl="1" indent="0">
              <a:buNone/>
            </a:pPr>
            <a:r>
              <a:rPr lang="en-US" sz="2400" dirty="0" smtClean="0"/>
              <a:t>5 of the systems ask participants to evaluate the training</a:t>
            </a:r>
          </a:p>
          <a:p>
            <a:pPr lvl="1"/>
            <a:endParaRPr lang="en-US" sz="2400" dirty="0" smtClean="0"/>
          </a:p>
          <a:p>
            <a:pPr marL="457200" lvl="1" indent="0">
              <a:buNone/>
            </a:pPr>
            <a:r>
              <a:rPr lang="en-US" sz="2400" dirty="0" smtClean="0"/>
              <a:t>All receive positive responses on the training</a:t>
            </a:r>
          </a:p>
          <a:p>
            <a:pPr marL="457200" lvl="1" indent="0">
              <a:buNone/>
            </a:pPr>
            <a:endParaRPr lang="en-US" sz="2400" dirty="0"/>
          </a:p>
          <a:p>
            <a:pPr marL="457200" lvl="1" indent="0">
              <a:buNone/>
            </a:pPr>
            <a:r>
              <a:rPr lang="en-US" sz="2400" i="1" dirty="0" smtClean="0"/>
              <a:t>50% do not ask participants to evaluate the training, either the content or the delivery method</a:t>
            </a:r>
          </a:p>
          <a:p>
            <a:pPr lvl="2"/>
            <a:endParaRPr lang="en-US" dirty="0"/>
          </a:p>
        </p:txBody>
      </p:sp>
      <p:sp>
        <p:nvSpPr>
          <p:cNvPr id="4" name="Footer Placeholder 3"/>
          <p:cNvSpPr>
            <a:spLocks noGrp="1"/>
          </p:cNvSpPr>
          <p:nvPr>
            <p:ph type="ftr" sz="quarter" idx="11"/>
          </p:nvPr>
        </p:nvSpPr>
        <p:spPr/>
        <p:txBody>
          <a:bodyPr/>
          <a:lstStyle/>
          <a:p>
            <a:r>
              <a:rPr lang="en-US" smtClean="0"/>
              <a:t>Evergreen International Conference 2011</a:t>
            </a:r>
            <a:endParaRPr lang="en-US" dirty="0"/>
          </a:p>
        </p:txBody>
      </p:sp>
    </p:spTree>
    <p:extLst>
      <p:ext uri="{BB962C8B-B14F-4D97-AF65-F5344CB8AC3E}">
        <p14:creationId xmlns:p14="http://schemas.microsoft.com/office/powerpoint/2010/main" val="37421968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09377"/>
                </a:solidFill>
              </a:rPr>
              <a:t>Evergreen Training Survey Results</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dirty="0" smtClean="0"/>
              <a:t>Training Schedule</a:t>
            </a:r>
          </a:p>
          <a:p>
            <a:r>
              <a:rPr lang="en-US" sz="2600" dirty="0"/>
              <a:t>8</a:t>
            </a:r>
            <a:r>
              <a:rPr lang="en-US" sz="2600" dirty="0" smtClean="0"/>
              <a:t> systems train within the month previous to the go-live date </a:t>
            </a:r>
          </a:p>
          <a:p>
            <a:pPr lvl="1"/>
            <a:r>
              <a:rPr lang="en-US" sz="2600" dirty="0" smtClean="0"/>
              <a:t>2 only train earlier for Train-the-Trainer</a:t>
            </a:r>
          </a:p>
          <a:p>
            <a:r>
              <a:rPr lang="en-US" sz="2600" dirty="0" smtClean="0"/>
              <a:t>Some also provide earlier training, up to 5 months before going live</a:t>
            </a:r>
          </a:p>
          <a:p>
            <a:pPr lvl="1"/>
            <a:r>
              <a:rPr lang="en-US" sz="2600" dirty="0" smtClean="0"/>
              <a:t>Type of training differs, e.g., cataloging before </a:t>
            </a:r>
            <a:r>
              <a:rPr lang="en-US" sz="2600" dirty="0" err="1" smtClean="0"/>
              <a:t>circ</a:t>
            </a:r>
            <a:endParaRPr lang="en-US" sz="2600" dirty="0" smtClean="0"/>
          </a:p>
          <a:p>
            <a:r>
              <a:rPr lang="en-US" sz="2600" dirty="0" smtClean="0"/>
              <a:t>8 provide Train-the-Trainer sessions</a:t>
            </a:r>
          </a:p>
          <a:p>
            <a:r>
              <a:rPr lang="en-US" sz="2600" dirty="0" smtClean="0"/>
              <a:t>6 offer refresher training</a:t>
            </a:r>
          </a:p>
          <a:p>
            <a:pPr lvl="1"/>
            <a:endParaRPr lang="en-US" dirty="0"/>
          </a:p>
        </p:txBody>
      </p:sp>
      <p:sp>
        <p:nvSpPr>
          <p:cNvPr id="4" name="Footer Placeholder 3"/>
          <p:cNvSpPr>
            <a:spLocks noGrp="1"/>
          </p:cNvSpPr>
          <p:nvPr>
            <p:ph type="ftr" sz="quarter" idx="11"/>
          </p:nvPr>
        </p:nvSpPr>
        <p:spPr/>
        <p:txBody>
          <a:bodyPr/>
          <a:lstStyle/>
          <a:p>
            <a:r>
              <a:rPr lang="en-US" smtClean="0"/>
              <a:t>Evergreen International Conference 2011</a:t>
            </a:r>
            <a:endParaRPr lang="en-US" dirty="0"/>
          </a:p>
        </p:txBody>
      </p:sp>
    </p:spTree>
    <p:extLst>
      <p:ext uri="{BB962C8B-B14F-4D97-AF65-F5344CB8AC3E}">
        <p14:creationId xmlns:p14="http://schemas.microsoft.com/office/powerpoint/2010/main" val="7947565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09377"/>
                </a:solidFill>
              </a:rPr>
              <a:t>Evergreen Training Survey Results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43399292"/>
              </p:ext>
            </p:extLst>
          </p:nvPr>
        </p:nvGraphicFramePr>
        <p:xfrm>
          <a:off x="914400" y="2286000"/>
          <a:ext cx="7315200" cy="2637796"/>
        </p:xfrm>
        <a:graphic>
          <a:graphicData uri="http://schemas.openxmlformats.org/drawingml/2006/table">
            <a:tbl>
              <a:tblPr firstRow="1" bandRow="1">
                <a:tableStyleId>{5C22544A-7EE6-4342-B048-85BDC9FD1C3A}</a:tableStyleId>
              </a:tblPr>
              <a:tblGrid>
                <a:gridCol w="2438400"/>
                <a:gridCol w="2438400"/>
                <a:gridCol w="2438400"/>
              </a:tblGrid>
              <a:tr h="376828">
                <a:tc gridSpan="3">
                  <a:txBody>
                    <a:bodyPr/>
                    <a:lstStyle/>
                    <a:p>
                      <a:pPr algn="ctr"/>
                      <a:r>
                        <a:rPr lang="en-US" sz="1800" dirty="0" smtClean="0">
                          <a:solidFill>
                            <a:schemeClr val="tx1"/>
                          </a:solidFill>
                        </a:rPr>
                        <a:t>Applications Used</a:t>
                      </a:r>
                      <a:endParaRPr lang="en-US" sz="1800" dirty="0">
                        <a:solidFill>
                          <a:schemeClr val="tx1"/>
                        </a:solidFill>
                      </a:endParaRPr>
                    </a:p>
                  </a:txBody>
                  <a:tcPr>
                    <a:solidFill>
                      <a:srgbClr val="CCFFCC"/>
                    </a:solidFill>
                  </a:tcPr>
                </a:tc>
                <a:tc hMerge="1">
                  <a:txBody>
                    <a:bodyPr/>
                    <a:lstStyle/>
                    <a:p>
                      <a:endParaRPr lang="en-US" dirty="0"/>
                    </a:p>
                  </a:txBody>
                  <a:tcPr>
                    <a:solidFill>
                      <a:srgbClr val="CCFFCC"/>
                    </a:solidFill>
                  </a:tcPr>
                </a:tc>
                <a:tc hMerge="1">
                  <a:txBody>
                    <a:bodyPr/>
                    <a:lstStyle/>
                    <a:p>
                      <a:endParaRPr lang="en-US" dirty="0"/>
                    </a:p>
                  </a:txBody>
                  <a:tcPr>
                    <a:solidFill>
                      <a:srgbClr val="CCFFCC"/>
                    </a:solidFill>
                  </a:tcPr>
                </a:tc>
              </a:tr>
              <a:tr h="376828">
                <a:tc>
                  <a:txBody>
                    <a:bodyPr/>
                    <a:lstStyle/>
                    <a:p>
                      <a:pPr algn="ctr"/>
                      <a:r>
                        <a:rPr lang="en-US" b="1" dirty="0" smtClean="0">
                          <a:solidFill>
                            <a:schemeClr val="tx1"/>
                          </a:solidFill>
                        </a:rPr>
                        <a:t>Live, Online/Virtual</a:t>
                      </a:r>
                      <a:endParaRPr lang="en-US" b="1" dirty="0">
                        <a:solidFill>
                          <a:schemeClr val="tx1"/>
                        </a:solidFill>
                      </a:endParaRPr>
                    </a:p>
                  </a:txBody>
                  <a:tcPr>
                    <a:solidFill>
                      <a:srgbClr val="CCFFCC"/>
                    </a:solidFill>
                  </a:tcPr>
                </a:tc>
                <a:tc>
                  <a:txBody>
                    <a:bodyPr/>
                    <a:lstStyle/>
                    <a:p>
                      <a:pPr algn="ctr"/>
                      <a:r>
                        <a:rPr lang="en-US" b="1" dirty="0" smtClean="0">
                          <a:solidFill>
                            <a:schemeClr val="tx1"/>
                          </a:solidFill>
                        </a:rPr>
                        <a:t>Online, Self-paced</a:t>
                      </a:r>
                      <a:endParaRPr lang="en-US" b="1" dirty="0">
                        <a:solidFill>
                          <a:schemeClr val="tx1"/>
                        </a:solidFill>
                      </a:endParaRPr>
                    </a:p>
                  </a:txBody>
                  <a:tcPr>
                    <a:solidFill>
                      <a:srgbClr val="CCFFCC"/>
                    </a:solidFill>
                  </a:tcPr>
                </a:tc>
                <a:tc>
                  <a:txBody>
                    <a:bodyPr/>
                    <a:lstStyle/>
                    <a:p>
                      <a:pPr algn="ctr"/>
                      <a:r>
                        <a:rPr lang="en-US" b="1" dirty="0" smtClean="0">
                          <a:solidFill>
                            <a:schemeClr val="tx1"/>
                          </a:solidFill>
                        </a:rPr>
                        <a:t>Online Videos</a:t>
                      </a:r>
                      <a:endParaRPr lang="en-US" b="1" dirty="0">
                        <a:solidFill>
                          <a:schemeClr val="tx1"/>
                        </a:solidFill>
                      </a:endParaRPr>
                    </a:p>
                  </a:txBody>
                  <a:tcPr>
                    <a:solidFill>
                      <a:srgbClr val="CCFFCC"/>
                    </a:solidFill>
                  </a:tcPr>
                </a:tc>
              </a:tr>
              <a:tr h="376828">
                <a:tc>
                  <a:txBody>
                    <a:bodyPr/>
                    <a:lstStyle/>
                    <a:p>
                      <a:pPr algn="l"/>
                      <a:r>
                        <a:rPr lang="en-US" dirty="0" err="1" smtClean="0">
                          <a:solidFill>
                            <a:schemeClr val="tx1"/>
                          </a:solidFill>
                        </a:rPr>
                        <a:t>Elluminate</a:t>
                      </a:r>
                      <a:endParaRPr lang="en-US" dirty="0">
                        <a:solidFill>
                          <a:schemeClr val="tx1"/>
                        </a:solidFill>
                      </a:endParaRPr>
                    </a:p>
                  </a:txBody>
                  <a:tcPr>
                    <a:solidFill>
                      <a:srgbClr val="CCFFCC"/>
                    </a:solidFill>
                  </a:tcPr>
                </a:tc>
                <a:tc>
                  <a:txBody>
                    <a:bodyPr/>
                    <a:lstStyle/>
                    <a:p>
                      <a:pPr algn="l"/>
                      <a:r>
                        <a:rPr lang="en-US" dirty="0" smtClean="0">
                          <a:solidFill>
                            <a:schemeClr val="tx1"/>
                          </a:solidFill>
                        </a:rPr>
                        <a:t>Adobe Captivate</a:t>
                      </a:r>
                      <a:endParaRPr lang="en-US" dirty="0">
                        <a:solidFill>
                          <a:schemeClr val="tx1"/>
                        </a:solidFill>
                      </a:endParaRPr>
                    </a:p>
                  </a:txBody>
                  <a:tcPr>
                    <a:solidFill>
                      <a:srgbClr val="CCFFCC"/>
                    </a:solidFill>
                  </a:tcPr>
                </a:tc>
                <a:tc>
                  <a:txBody>
                    <a:bodyPr/>
                    <a:lstStyle/>
                    <a:p>
                      <a:pPr algn="l"/>
                      <a:r>
                        <a:rPr lang="en-US" dirty="0" err="1" smtClean="0">
                          <a:solidFill>
                            <a:schemeClr val="tx1"/>
                          </a:solidFill>
                        </a:rPr>
                        <a:t>RecordMyDesktop</a:t>
                      </a:r>
                      <a:endParaRPr lang="en-US" dirty="0">
                        <a:solidFill>
                          <a:schemeClr val="tx1"/>
                        </a:solidFill>
                      </a:endParaRPr>
                    </a:p>
                  </a:txBody>
                  <a:tcPr>
                    <a:solidFill>
                      <a:srgbClr val="CCFFCC"/>
                    </a:solidFill>
                  </a:tcPr>
                </a:tc>
              </a:tr>
              <a:tr h="376828">
                <a:tc>
                  <a:txBody>
                    <a:bodyPr/>
                    <a:lstStyle/>
                    <a:p>
                      <a:pPr algn="l"/>
                      <a:r>
                        <a:rPr lang="en-US" dirty="0" smtClean="0">
                          <a:solidFill>
                            <a:schemeClr val="tx1"/>
                          </a:solidFill>
                        </a:rPr>
                        <a:t>WebEx</a:t>
                      </a:r>
                      <a:endParaRPr lang="en-US" dirty="0">
                        <a:solidFill>
                          <a:schemeClr val="tx1"/>
                        </a:solidFill>
                      </a:endParaRPr>
                    </a:p>
                  </a:txBody>
                  <a:tcPr>
                    <a:solidFill>
                      <a:srgbClr val="CCFFCC"/>
                    </a:solidFill>
                  </a:tcPr>
                </a:tc>
                <a:tc>
                  <a:txBody>
                    <a:bodyPr/>
                    <a:lstStyle/>
                    <a:p>
                      <a:pPr algn="l"/>
                      <a:endParaRPr lang="en-US" dirty="0">
                        <a:solidFill>
                          <a:schemeClr val="tx1"/>
                        </a:solidFill>
                      </a:endParaRPr>
                    </a:p>
                  </a:txBody>
                  <a:tcPr>
                    <a:solidFill>
                      <a:srgbClr val="CCFFCC"/>
                    </a:solidFill>
                  </a:tcPr>
                </a:tc>
                <a:tc>
                  <a:txBody>
                    <a:bodyPr/>
                    <a:lstStyle/>
                    <a:p>
                      <a:pPr algn="l"/>
                      <a:r>
                        <a:rPr lang="en-US" dirty="0" smtClean="0">
                          <a:solidFill>
                            <a:schemeClr val="tx1"/>
                          </a:solidFill>
                        </a:rPr>
                        <a:t>Jing</a:t>
                      </a:r>
                      <a:endParaRPr lang="en-US" dirty="0">
                        <a:solidFill>
                          <a:schemeClr val="tx1"/>
                        </a:solidFill>
                      </a:endParaRPr>
                    </a:p>
                  </a:txBody>
                  <a:tcPr>
                    <a:solidFill>
                      <a:srgbClr val="CCFFCC"/>
                    </a:solidFill>
                  </a:tcPr>
                </a:tc>
              </a:tr>
              <a:tr h="376828">
                <a:tc>
                  <a:txBody>
                    <a:bodyPr/>
                    <a:lstStyle/>
                    <a:p>
                      <a:pPr algn="l"/>
                      <a:r>
                        <a:rPr lang="en-US" dirty="0" err="1" smtClean="0">
                          <a:solidFill>
                            <a:schemeClr val="tx1"/>
                          </a:solidFill>
                        </a:rPr>
                        <a:t>TeamViewer</a:t>
                      </a:r>
                      <a:endParaRPr lang="en-US" dirty="0">
                        <a:solidFill>
                          <a:schemeClr val="tx1"/>
                        </a:solidFill>
                      </a:endParaRPr>
                    </a:p>
                  </a:txBody>
                  <a:tcPr>
                    <a:solidFill>
                      <a:srgbClr val="CCFFCC"/>
                    </a:solidFill>
                  </a:tcPr>
                </a:tc>
                <a:tc>
                  <a:txBody>
                    <a:bodyPr/>
                    <a:lstStyle/>
                    <a:p>
                      <a:pPr algn="l"/>
                      <a:endParaRPr lang="en-US" dirty="0">
                        <a:solidFill>
                          <a:schemeClr val="tx1"/>
                        </a:solidFill>
                      </a:endParaRPr>
                    </a:p>
                  </a:txBody>
                  <a:tcPr>
                    <a:solidFill>
                      <a:srgbClr val="CC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Adobe Captivate</a:t>
                      </a:r>
                      <a:endParaRPr lang="en-US" dirty="0">
                        <a:solidFill>
                          <a:schemeClr val="tx1"/>
                        </a:solidFill>
                      </a:endParaRPr>
                    </a:p>
                  </a:txBody>
                  <a:tcPr>
                    <a:solidFill>
                      <a:srgbClr val="CCFFCC"/>
                    </a:solidFill>
                  </a:tcPr>
                </a:tc>
              </a:tr>
              <a:tr h="376828">
                <a:tc>
                  <a:txBody>
                    <a:bodyPr/>
                    <a:lstStyle/>
                    <a:p>
                      <a:pPr algn="l"/>
                      <a:r>
                        <a:rPr lang="en-US" dirty="0" err="1" smtClean="0">
                          <a:solidFill>
                            <a:schemeClr val="tx1"/>
                          </a:solidFill>
                        </a:rPr>
                        <a:t>Mikogo</a:t>
                      </a:r>
                      <a:endParaRPr lang="en-US" dirty="0">
                        <a:solidFill>
                          <a:schemeClr val="tx1"/>
                        </a:solidFill>
                      </a:endParaRPr>
                    </a:p>
                  </a:txBody>
                  <a:tcPr>
                    <a:solidFill>
                      <a:srgbClr val="CCFFCC"/>
                    </a:solidFill>
                  </a:tcPr>
                </a:tc>
                <a:tc>
                  <a:txBody>
                    <a:bodyPr/>
                    <a:lstStyle/>
                    <a:p>
                      <a:pPr algn="l"/>
                      <a:endParaRPr lang="en-US" dirty="0">
                        <a:solidFill>
                          <a:schemeClr val="tx1"/>
                        </a:solidFill>
                      </a:endParaRPr>
                    </a:p>
                  </a:txBody>
                  <a:tcPr>
                    <a:solidFill>
                      <a:srgbClr val="CCFFCC"/>
                    </a:solidFill>
                  </a:tcPr>
                </a:tc>
                <a:tc>
                  <a:txBody>
                    <a:bodyPr/>
                    <a:lstStyle/>
                    <a:p>
                      <a:pPr algn="l"/>
                      <a:endParaRPr lang="en-US" dirty="0">
                        <a:solidFill>
                          <a:schemeClr val="tx1"/>
                        </a:solidFill>
                      </a:endParaRPr>
                    </a:p>
                  </a:txBody>
                  <a:tcPr>
                    <a:solidFill>
                      <a:srgbClr val="CCFFCC"/>
                    </a:solidFill>
                  </a:tcPr>
                </a:tc>
              </a:tr>
              <a:tr h="376828">
                <a:tc>
                  <a:txBody>
                    <a:bodyPr/>
                    <a:lstStyle/>
                    <a:p>
                      <a:pPr algn="l"/>
                      <a:r>
                        <a:rPr lang="en-US" dirty="0" err="1" smtClean="0">
                          <a:solidFill>
                            <a:schemeClr val="tx1"/>
                          </a:solidFill>
                        </a:rPr>
                        <a:t>GoToMeeting</a:t>
                      </a:r>
                      <a:endParaRPr lang="en-US" dirty="0">
                        <a:solidFill>
                          <a:schemeClr val="tx1"/>
                        </a:solidFill>
                      </a:endParaRPr>
                    </a:p>
                  </a:txBody>
                  <a:tcPr>
                    <a:solidFill>
                      <a:srgbClr val="CCFFCC"/>
                    </a:solidFill>
                  </a:tcPr>
                </a:tc>
                <a:tc>
                  <a:txBody>
                    <a:bodyPr/>
                    <a:lstStyle/>
                    <a:p>
                      <a:pPr algn="l"/>
                      <a:endParaRPr lang="en-US" dirty="0">
                        <a:solidFill>
                          <a:schemeClr val="tx1"/>
                        </a:solidFill>
                      </a:endParaRPr>
                    </a:p>
                  </a:txBody>
                  <a:tcPr>
                    <a:solidFill>
                      <a:srgbClr val="CCFFCC"/>
                    </a:solidFill>
                  </a:tcPr>
                </a:tc>
                <a:tc>
                  <a:txBody>
                    <a:bodyPr/>
                    <a:lstStyle/>
                    <a:p>
                      <a:pPr algn="l"/>
                      <a:endParaRPr lang="en-US" dirty="0">
                        <a:solidFill>
                          <a:schemeClr val="tx1"/>
                        </a:solidFill>
                      </a:endParaRPr>
                    </a:p>
                  </a:txBody>
                  <a:tcPr>
                    <a:solidFill>
                      <a:srgbClr val="CCFFCC"/>
                    </a:solidFill>
                  </a:tcPr>
                </a:tc>
              </a:tr>
            </a:tbl>
          </a:graphicData>
        </a:graphic>
      </p:graphicFrame>
      <p:sp>
        <p:nvSpPr>
          <p:cNvPr id="4" name="Footer Placeholder 3"/>
          <p:cNvSpPr>
            <a:spLocks noGrp="1"/>
          </p:cNvSpPr>
          <p:nvPr>
            <p:ph type="ftr" sz="quarter" idx="11"/>
          </p:nvPr>
        </p:nvSpPr>
        <p:spPr/>
        <p:txBody>
          <a:bodyPr/>
          <a:lstStyle/>
          <a:p>
            <a:r>
              <a:rPr lang="en-US" smtClean="0"/>
              <a:t>Evergreen International Conference 2011</a:t>
            </a:r>
            <a:endParaRPr lang="en-US" dirty="0"/>
          </a:p>
        </p:txBody>
      </p:sp>
    </p:spTree>
    <p:extLst>
      <p:ext uri="{BB962C8B-B14F-4D97-AF65-F5344CB8AC3E}">
        <p14:creationId xmlns:p14="http://schemas.microsoft.com/office/powerpoint/2010/main" val="36380103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09377"/>
                </a:solidFill>
              </a:rPr>
              <a:t>Online Training Applications</a:t>
            </a:r>
            <a:endParaRPr lang="en-US" dirty="0">
              <a:solidFill>
                <a:srgbClr val="409377"/>
              </a:solidFill>
            </a:endParaRPr>
          </a:p>
        </p:txBody>
      </p:sp>
      <p:sp>
        <p:nvSpPr>
          <p:cNvPr id="3" name="Content Placeholder 2"/>
          <p:cNvSpPr>
            <a:spLocks noGrp="1"/>
          </p:cNvSpPr>
          <p:nvPr>
            <p:ph idx="1"/>
          </p:nvPr>
        </p:nvSpPr>
        <p:spPr/>
        <p:txBody>
          <a:bodyPr>
            <a:noAutofit/>
          </a:bodyPr>
          <a:lstStyle/>
          <a:p>
            <a:pPr marL="0" indent="0" algn="ctr">
              <a:buNone/>
            </a:pPr>
            <a:r>
              <a:rPr lang="en-US" sz="2400" dirty="0" smtClean="0"/>
              <a:t>Web Conferencing</a:t>
            </a:r>
          </a:p>
          <a:p>
            <a:pPr marL="0" indent="0">
              <a:buNone/>
            </a:pPr>
            <a:r>
              <a:rPr lang="en-US" sz="1800" dirty="0" err="1" smtClean="0"/>
              <a:t>GoToMeeting</a:t>
            </a:r>
            <a:r>
              <a:rPr lang="en-US" sz="1800" dirty="0" smtClean="0"/>
              <a:t> / </a:t>
            </a:r>
            <a:r>
              <a:rPr lang="en-US" sz="1800" dirty="0" err="1" smtClean="0"/>
              <a:t>GoToWebinar</a:t>
            </a:r>
            <a:r>
              <a:rPr lang="en-US" sz="1800" dirty="0" smtClean="0"/>
              <a:t> / </a:t>
            </a:r>
            <a:r>
              <a:rPr lang="en-US" sz="1800" dirty="0" err="1" smtClean="0"/>
              <a:t>GoToTraining</a:t>
            </a:r>
            <a:endParaRPr lang="en-US" sz="1800" dirty="0" smtClean="0"/>
          </a:p>
          <a:p>
            <a:pPr marL="0" indent="0">
              <a:buNone/>
            </a:pPr>
            <a:r>
              <a:rPr lang="en-US" sz="1400" u="sng" dirty="0" smtClean="0">
                <a:hlinkClick r:id="rId2"/>
              </a:rPr>
              <a:t> </a:t>
            </a:r>
            <a:r>
              <a:rPr lang="en-US" sz="1400" dirty="0">
                <a:hlinkClick r:id="rId2"/>
              </a:rPr>
              <a:t>http://</a:t>
            </a:r>
            <a:r>
              <a:rPr lang="en-US" sz="1400" dirty="0" smtClean="0">
                <a:hlinkClick r:id="rId2"/>
              </a:rPr>
              <a:t>www.gotomeeting.com/</a:t>
            </a:r>
            <a:r>
              <a:rPr lang="en-US" sz="1400" dirty="0" smtClean="0"/>
              <a:t>	</a:t>
            </a:r>
            <a:endParaRPr lang="en-US" sz="1400" dirty="0"/>
          </a:p>
          <a:p>
            <a:pPr marL="0" indent="0">
              <a:buNone/>
            </a:pPr>
            <a:endParaRPr lang="en-US" sz="800" dirty="0" smtClean="0"/>
          </a:p>
          <a:p>
            <a:pPr marL="0" indent="0">
              <a:buNone/>
            </a:pPr>
            <a:r>
              <a:rPr lang="en-US" sz="1800" dirty="0" err="1" smtClean="0"/>
              <a:t>Elluminate</a:t>
            </a:r>
            <a:endParaRPr lang="en-US" sz="1800" dirty="0"/>
          </a:p>
          <a:p>
            <a:pPr marL="0" indent="0">
              <a:buNone/>
            </a:pPr>
            <a:r>
              <a:rPr lang="en-US" sz="1400" u="sng" dirty="0">
                <a:hlinkClick r:id="rId3"/>
              </a:rPr>
              <a:t>http://</a:t>
            </a:r>
            <a:r>
              <a:rPr lang="en-US" sz="1400" u="sng" dirty="0" smtClean="0">
                <a:hlinkClick r:id="rId3"/>
              </a:rPr>
              <a:t>www.elluminate.com/</a:t>
            </a:r>
            <a:endParaRPr lang="en-US" sz="1400" u="sng" dirty="0"/>
          </a:p>
          <a:p>
            <a:pPr marL="0" indent="0">
              <a:buNone/>
            </a:pPr>
            <a:r>
              <a:rPr lang="en-US" sz="800" dirty="0"/>
              <a:t> </a:t>
            </a:r>
          </a:p>
          <a:p>
            <a:pPr marL="0" indent="0">
              <a:buNone/>
            </a:pPr>
            <a:r>
              <a:rPr lang="en-US" sz="1800" dirty="0" err="1"/>
              <a:t>Wimba</a:t>
            </a:r>
            <a:endParaRPr lang="en-US" sz="1800" dirty="0"/>
          </a:p>
          <a:p>
            <a:pPr marL="0" indent="0">
              <a:buNone/>
            </a:pPr>
            <a:r>
              <a:rPr lang="en-US" sz="1400" u="sng" dirty="0">
                <a:hlinkClick r:id="rId4"/>
              </a:rPr>
              <a:t>http://www.wimba.com/</a:t>
            </a:r>
            <a:endParaRPr lang="en-US" sz="1400" dirty="0"/>
          </a:p>
          <a:p>
            <a:pPr marL="0" indent="0">
              <a:buNone/>
            </a:pPr>
            <a:r>
              <a:rPr lang="en-US" sz="800" dirty="0"/>
              <a:t> </a:t>
            </a:r>
          </a:p>
          <a:p>
            <a:pPr marL="0" indent="0">
              <a:buNone/>
            </a:pPr>
            <a:r>
              <a:rPr lang="en-US" sz="1800" dirty="0" smtClean="0"/>
              <a:t>Blackboard Collaborate: “</a:t>
            </a:r>
            <a:r>
              <a:rPr lang="en-US" sz="1800" dirty="0" err="1" smtClean="0"/>
              <a:t>Wimba</a:t>
            </a:r>
            <a:r>
              <a:rPr lang="en-US" sz="1800" dirty="0" smtClean="0"/>
              <a:t> </a:t>
            </a:r>
            <a:r>
              <a:rPr lang="en-US" sz="1800" dirty="0"/>
              <a:t>and </a:t>
            </a:r>
            <a:r>
              <a:rPr lang="en-US" sz="1800" dirty="0" err="1"/>
              <a:t>Elluminate</a:t>
            </a:r>
            <a:r>
              <a:rPr lang="en-US" sz="1800" dirty="0"/>
              <a:t> are now one”</a:t>
            </a:r>
          </a:p>
          <a:p>
            <a:pPr marL="0" indent="0">
              <a:buNone/>
            </a:pPr>
            <a:r>
              <a:rPr lang="en-US" sz="1400" u="sng" dirty="0" smtClean="0">
                <a:hlinkClick r:id="rId5"/>
              </a:rPr>
              <a:t>http</a:t>
            </a:r>
            <a:r>
              <a:rPr lang="en-US" sz="1400" u="sng" dirty="0">
                <a:hlinkClick r:id="rId5"/>
              </a:rPr>
              <a:t>://www.blackboard.com/Platforms/Collaborate/Overview.aspx</a:t>
            </a:r>
            <a:endParaRPr lang="en-US" sz="1400" dirty="0"/>
          </a:p>
          <a:p>
            <a:pPr marL="0" indent="0">
              <a:buNone/>
            </a:pPr>
            <a:r>
              <a:rPr lang="en-US" sz="800" dirty="0"/>
              <a:t> </a:t>
            </a:r>
          </a:p>
          <a:p>
            <a:pPr marL="0" indent="0">
              <a:buNone/>
            </a:pPr>
            <a:r>
              <a:rPr lang="en-US" sz="1800" dirty="0"/>
              <a:t>WebEx</a:t>
            </a:r>
          </a:p>
          <a:p>
            <a:pPr marL="0" indent="0">
              <a:buNone/>
            </a:pPr>
            <a:r>
              <a:rPr lang="en-US" sz="1400" u="sng" dirty="0">
                <a:hlinkClick r:id="rId6"/>
              </a:rPr>
              <a:t>http://www.webex.com/</a:t>
            </a:r>
            <a:endParaRPr lang="en-US" sz="1400" dirty="0"/>
          </a:p>
          <a:p>
            <a:pPr marL="0" indent="0">
              <a:buNone/>
            </a:pPr>
            <a:endParaRPr lang="en-US" sz="2400" dirty="0" smtClean="0"/>
          </a:p>
          <a:p>
            <a:pPr marL="0" indent="0" algn="ctr">
              <a:buNone/>
            </a:pPr>
            <a:endParaRPr lang="en-US" sz="1600" dirty="0" smtClean="0"/>
          </a:p>
        </p:txBody>
      </p:sp>
      <p:sp>
        <p:nvSpPr>
          <p:cNvPr id="4" name="Footer Placeholder 3"/>
          <p:cNvSpPr>
            <a:spLocks noGrp="1"/>
          </p:cNvSpPr>
          <p:nvPr>
            <p:ph type="ftr" sz="quarter" idx="11"/>
          </p:nvPr>
        </p:nvSpPr>
        <p:spPr/>
        <p:txBody>
          <a:bodyPr/>
          <a:lstStyle/>
          <a:p>
            <a:r>
              <a:rPr lang="en-US" dirty="0" smtClean="0"/>
              <a:t>Evergreen International Conference 2011</a:t>
            </a:r>
            <a:endParaRPr lang="en-US" dirty="0"/>
          </a:p>
        </p:txBody>
      </p:sp>
    </p:spTree>
    <p:extLst>
      <p:ext uri="{BB962C8B-B14F-4D97-AF65-F5344CB8AC3E}">
        <p14:creationId xmlns:p14="http://schemas.microsoft.com/office/powerpoint/2010/main" val="30145451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09377"/>
                </a:solidFill>
              </a:rPr>
              <a:t>Online Training Applications</a:t>
            </a:r>
            <a:endParaRPr lang="en-US" dirty="0"/>
          </a:p>
        </p:txBody>
      </p:sp>
      <p:sp>
        <p:nvSpPr>
          <p:cNvPr id="3" name="Content Placeholder 2"/>
          <p:cNvSpPr>
            <a:spLocks noGrp="1"/>
          </p:cNvSpPr>
          <p:nvPr>
            <p:ph idx="1"/>
          </p:nvPr>
        </p:nvSpPr>
        <p:spPr/>
        <p:txBody>
          <a:bodyPr/>
          <a:lstStyle/>
          <a:p>
            <a:pPr marL="0" indent="0" algn="ctr">
              <a:buNone/>
            </a:pPr>
            <a:r>
              <a:rPr lang="en-US" sz="2400" dirty="0" smtClean="0"/>
              <a:t>E-Courseware</a:t>
            </a:r>
          </a:p>
          <a:p>
            <a:pPr marL="0" indent="0">
              <a:buNone/>
            </a:pPr>
            <a:r>
              <a:rPr lang="en-US" sz="1800" dirty="0"/>
              <a:t>Articulate</a:t>
            </a:r>
          </a:p>
          <a:p>
            <a:pPr marL="0" indent="0">
              <a:buNone/>
            </a:pPr>
            <a:r>
              <a:rPr lang="en-US" sz="1400" u="sng" dirty="0">
                <a:hlinkClick r:id="rId2"/>
              </a:rPr>
              <a:t>http://</a:t>
            </a:r>
            <a:r>
              <a:rPr lang="en-US" sz="1400" u="sng" dirty="0" smtClean="0">
                <a:hlinkClick r:id="rId2"/>
              </a:rPr>
              <a:t>www.articulate.com/</a:t>
            </a:r>
            <a:r>
              <a:rPr lang="en-US" sz="1400" u="sng" dirty="0" smtClean="0"/>
              <a:t> </a:t>
            </a:r>
            <a:endParaRPr lang="en-US" sz="1400" dirty="0"/>
          </a:p>
          <a:p>
            <a:pPr marL="0" indent="0">
              <a:buNone/>
            </a:pPr>
            <a:r>
              <a:rPr lang="en-US" sz="800" dirty="0"/>
              <a:t> </a:t>
            </a:r>
          </a:p>
          <a:p>
            <a:pPr marL="0" indent="0">
              <a:buNone/>
            </a:pPr>
            <a:r>
              <a:rPr lang="en-US" sz="1800" dirty="0"/>
              <a:t>Adobe Captivate</a:t>
            </a:r>
          </a:p>
          <a:p>
            <a:pPr marL="0" indent="0">
              <a:buNone/>
            </a:pPr>
            <a:r>
              <a:rPr lang="en-US" sz="1400" u="sng" dirty="0">
                <a:hlinkClick r:id="rId3"/>
              </a:rPr>
              <a:t>http://www.adobe.com/products/captivate/</a:t>
            </a:r>
            <a:endParaRPr lang="en-US" sz="1400" dirty="0"/>
          </a:p>
          <a:p>
            <a:endParaRPr lang="en-US" sz="2000" dirty="0"/>
          </a:p>
        </p:txBody>
      </p:sp>
      <p:sp>
        <p:nvSpPr>
          <p:cNvPr id="4" name="Footer Placeholder 3"/>
          <p:cNvSpPr>
            <a:spLocks noGrp="1"/>
          </p:cNvSpPr>
          <p:nvPr>
            <p:ph type="ftr" sz="quarter" idx="11"/>
          </p:nvPr>
        </p:nvSpPr>
        <p:spPr/>
        <p:txBody>
          <a:bodyPr/>
          <a:lstStyle/>
          <a:p>
            <a:r>
              <a:rPr lang="en-US" smtClean="0"/>
              <a:t>Evergreen International Conference 2011</a:t>
            </a:r>
            <a:endParaRPr lang="en-US" dirty="0"/>
          </a:p>
        </p:txBody>
      </p:sp>
    </p:spTree>
    <p:extLst>
      <p:ext uri="{BB962C8B-B14F-4D97-AF65-F5344CB8AC3E}">
        <p14:creationId xmlns:p14="http://schemas.microsoft.com/office/powerpoint/2010/main" val="29344546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09377"/>
                </a:solidFill>
              </a:rPr>
              <a:t>Online Training Applications</a:t>
            </a:r>
            <a:endParaRPr lang="en-US" dirty="0"/>
          </a:p>
        </p:txBody>
      </p:sp>
      <p:sp>
        <p:nvSpPr>
          <p:cNvPr id="3" name="Content Placeholder 2"/>
          <p:cNvSpPr>
            <a:spLocks noGrp="1"/>
          </p:cNvSpPr>
          <p:nvPr>
            <p:ph idx="1"/>
          </p:nvPr>
        </p:nvSpPr>
        <p:spPr/>
        <p:txBody>
          <a:bodyPr>
            <a:normAutofit/>
          </a:bodyPr>
          <a:lstStyle/>
          <a:p>
            <a:pPr marL="0" indent="0" algn="ctr">
              <a:buNone/>
            </a:pPr>
            <a:r>
              <a:rPr lang="en-US" sz="2400" dirty="0"/>
              <a:t>Screen recorder/Video tutorials</a:t>
            </a:r>
          </a:p>
          <a:p>
            <a:pPr marL="0" indent="0">
              <a:buNone/>
            </a:pPr>
            <a:r>
              <a:rPr lang="en-US" sz="1800" dirty="0" err="1"/>
              <a:t>Camtasia</a:t>
            </a:r>
            <a:r>
              <a:rPr lang="en-US" sz="1800" dirty="0"/>
              <a:t> </a:t>
            </a:r>
          </a:p>
          <a:p>
            <a:pPr marL="0" indent="0">
              <a:buNone/>
            </a:pPr>
            <a:r>
              <a:rPr lang="en-US" sz="1400" u="sng" dirty="0">
                <a:hlinkClick r:id="rId2"/>
              </a:rPr>
              <a:t>www.techsmith.com/camtasia/</a:t>
            </a:r>
            <a:r>
              <a:rPr lang="en-US" sz="1400" dirty="0"/>
              <a:t>   </a:t>
            </a:r>
          </a:p>
          <a:p>
            <a:pPr marL="0" indent="0">
              <a:buNone/>
            </a:pPr>
            <a:r>
              <a:rPr lang="en-US" sz="1400" dirty="0"/>
              <a:t>Studio: Screen recorder/ videos</a:t>
            </a:r>
          </a:p>
          <a:p>
            <a:pPr marL="0" indent="0">
              <a:buNone/>
            </a:pPr>
            <a:r>
              <a:rPr lang="en-US" sz="1400" dirty="0"/>
              <a:t>Relay: Lecture capture</a:t>
            </a:r>
          </a:p>
          <a:p>
            <a:pPr marL="0" indent="0">
              <a:buNone/>
            </a:pPr>
            <a:r>
              <a:rPr lang="en-US" sz="1400" dirty="0"/>
              <a:t>Jing: Screen capture/short videos (free)</a:t>
            </a:r>
          </a:p>
          <a:p>
            <a:pPr marL="0" indent="0">
              <a:buNone/>
            </a:pPr>
            <a:r>
              <a:rPr lang="en-US" sz="800" dirty="0"/>
              <a:t> </a:t>
            </a:r>
          </a:p>
          <a:p>
            <a:pPr marL="0" indent="0">
              <a:buNone/>
            </a:pPr>
            <a:r>
              <a:rPr lang="en-US" sz="1800" dirty="0" err="1"/>
              <a:t>RecordMyDesktop</a:t>
            </a:r>
            <a:r>
              <a:rPr lang="en-US" sz="1800" dirty="0"/>
              <a:t> (free)</a:t>
            </a:r>
          </a:p>
          <a:p>
            <a:pPr marL="0" indent="0">
              <a:buNone/>
            </a:pPr>
            <a:r>
              <a:rPr lang="en-US" sz="1400" u="sng" dirty="0">
                <a:hlinkClick r:id="rId3"/>
              </a:rPr>
              <a:t>http://recordmydesktop.sourceforge.net/</a:t>
            </a:r>
            <a:endParaRPr lang="en-US" sz="1400" dirty="0"/>
          </a:p>
          <a:p>
            <a:pPr marL="0" indent="0">
              <a:buNone/>
            </a:pPr>
            <a:r>
              <a:rPr lang="en-US" sz="800" dirty="0"/>
              <a:t> </a:t>
            </a:r>
          </a:p>
          <a:p>
            <a:pPr marL="0" indent="0">
              <a:buNone/>
            </a:pPr>
            <a:r>
              <a:rPr lang="en-US" sz="1800" dirty="0"/>
              <a:t>Wink (free)</a:t>
            </a:r>
          </a:p>
          <a:p>
            <a:pPr marL="0" indent="0">
              <a:buNone/>
            </a:pPr>
            <a:r>
              <a:rPr lang="en-US" sz="1400" u="sng" dirty="0">
                <a:hlinkClick r:id="rId4"/>
              </a:rPr>
              <a:t>http://www.debugmode.com/wink</a:t>
            </a:r>
            <a:r>
              <a:rPr lang="en-US" sz="1400" u="sng" dirty="0" smtClean="0">
                <a:hlinkClick r:id="rId4"/>
              </a:rPr>
              <a:t>/</a:t>
            </a:r>
            <a:r>
              <a:rPr lang="en-US" sz="1400" dirty="0"/>
              <a:t> </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Evergreen International Conference 2011</a:t>
            </a:r>
            <a:endParaRPr lang="en-US" dirty="0"/>
          </a:p>
        </p:txBody>
      </p:sp>
    </p:spTree>
    <p:extLst>
      <p:ext uri="{BB962C8B-B14F-4D97-AF65-F5344CB8AC3E}">
        <p14:creationId xmlns:p14="http://schemas.microsoft.com/office/powerpoint/2010/main" val="27418539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09377"/>
                </a:solidFill>
              </a:rPr>
              <a:t>Works Cited</a:t>
            </a:r>
            <a:endParaRPr lang="en-US" dirty="0">
              <a:solidFill>
                <a:srgbClr val="409377"/>
              </a:solidFill>
            </a:endParaRPr>
          </a:p>
        </p:txBody>
      </p:sp>
      <p:sp>
        <p:nvSpPr>
          <p:cNvPr id="3" name="Content Placeholder 2"/>
          <p:cNvSpPr>
            <a:spLocks noGrp="1"/>
          </p:cNvSpPr>
          <p:nvPr>
            <p:ph idx="1"/>
          </p:nvPr>
        </p:nvSpPr>
        <p:spPr/>
        <p:txBody>
          <a:bodyPr>
            <a:normAutofit lnSpcReduction="10000"/>
          </a:bodyPr>
          <a:lstStyle/>
          <a:p>
            <a:pPr marL="0" indent="0">
              <a:buNone/>
            </a:pPr>
            <a:r>
              <a:rPr lang="en-US" sz="2000" dirty="0" smtClean="0"/>
              <a:t>1. About </a:t>
            </a:r>
            <a:r>
              <a:rPr lang="en-US" sz="2000" dirty="0"/>
              <a:t>the WIDS model. (2011). </a:t>
            </a:r>
            <a:r>
              <a:rPr lang="en-US" sz="2000" i="1" dirty="0"/>
              <a:t>Worldwide Instructional Design System</a:t>
            </a:r>
            <a:r>
              <a:rPr lang="en-US" sz="2000" dirty="0"/>
              <a:t>.  </a:t>
            </a:r>
            <a:r>
              <a:rPr lang="en-US" sz="2000" dirty="0" smtClean="0"/>
              <a:t>	Retrieved from </a:t>
            </a:r>
            <a:r>
              <a:rPr lang="en-US" sz="1400" dirty="0" smtClean="0"/>
              <a:t>http</a:t>
            </a:r>
            <a:r>
              <a:rPr lang="en-US" sz="1400" dirty="0"/>
              <a:t>://</a:t>
            </a:r>
            <a:r>
              <a:rPr lang="en-US" sz="1400" dirty="0" smtClean="0"/>
              <a:t>www.wids.org/‌Home/‌</a:t>
            </a:r>
            <a:r>
              <a:rPr lang="en-US" sz="1400" dirty="0" err="1" smtClean="0"/>
              <a:t>AboutUs</a:t>
            </a:r>
            <a:r>
              <a:rPr lang="en-US" sz="1400" dirty="0" smtClean="0"/>
              <a:t>/‌AbouttheWIDSModel.aspx</a:t>
            </a:r>
          </a:p>
          <a:p>
            <a:pPr marL="0" indent="0">
              <a:buNone/>
            </a:pPr>
            <a:endParaRPr lang="en-US" sz="1000" dirty="0"/>
          </a:p>
          <a:p>
            <a:pPr marL="0" indent="0">
              <a:buNone/>
            </a:pPr>
            <a:r>
              <a:rPr lang="en-US" sz="2000" dirty="0" smtClean="0"/>
              <a:t>2. Booth</a:t>
            </a:r>
            <a:r>
              <a:rPr lang="en-US" sz="2000" dirty="0"/>
              <a:t>, C. (2011). </a:t>
            </a:r>
            <a:r>
              <a:rPr lang="en-US" sz="2000" i="1" dirty="0"/>
              <a:t>Reflective teaching, effective learning</a:t>
            </a:r>
            <a:r>
              <a:rPr lang="en-US" sz="2000" dirty="0"/>
              <a:t>. Chicago: American </a:t>
            </a:r>
            <a:r>
              <a:rPr lang="en-US" sz="2000" dirty="0" smtClean="0"/>
              <a:t>	Library </a:t>
            </a:r>
            <a:r>
              <a:rPr lang="en-US" sz="2000" dirty="0"/>
              <a:t>Association</a:t>
            </a:r>
            <a:r>
              <a:rPr lang="en-US" sz="2000" dirty="0" smtClean="0"/>
              <a:t>.</a:t>
            </a:r>
          </a:p>
          <a:p>
            <a:pPr marL="0" indent="0">
              <a:buNone/>
            </a:pPr>
            <a:endParaRPr lang="en-US" sz="1100" dirty="0"/>
          </a:p>
          <a:p>
            <a:pPr marL="0" indent="0">
              <a:buNone/>
            </a:pPr>
            <a:r>
              <a:rPr lang="en-US" sz="2000" dirty="0" smtClean="0"/>
              <a:t>3. Signorelli</a:t>
            </a:r>
            <a:r>
              <a:rPr lang="en-US" sz="2000" dirty="0"/>
              <a:t>, P. (2011, Winter). E-Learning: the product of a risk is a lesson </a:t>
            </a:r>
            <a:r>
              <a:rPr lang="en-US" sz="2000" dirty="0" smtClean="0"/>
              <a:t>	[Special section]. </a:t>
            </a:r>
            <a:r>
              <a:rPr lang="en-US" sz="2000" i="1" dirty="0" smtClean="0"/>
              <a:t>American Libraries</a:t>
            </a:r>
            <a:r>
              <a:rPr lang="en-US" sz="2000" dirty="0" smtClean="0"/>
              <a:t>, 22-29. Retrieved from 	</a:t>
            </a:r>
            <a:r>
              <a:rPr lang="en-US" sz="1400" dirty="0" smtClean="0"/>
              <a:t>http://americanlibrariesmagazine.org/‌archives/‌issue/‌winter-2011-digital-supplement-0</a:t>
            </a:r>
          </a:p>
          <a:p>
            <a:pPr marL="0" indent="0">
              <a:buNone/>
            </a:pPr>
            <a:endParaRPr lang="en-US" sz="1000" dirty="0" smtClean="0"/>
          </a:p>
          <a:p>
            <a:pPr marL="0" indent="0">
              <a:buNone/>
            </a:pPr>
            <a:r>
              <a:rPr lang="en-US" sz="2000" dirty="0" smtClean="0"/>
              <a:t>4. U.S</a:t>
            </a:r>
            <a:r>
              <a:rPr lang="en-US" sz="2000" dirty="0"/>
              <a:t>. Department of Education, Office of Planning, Evaluation, and Policy </a:t>
            </a:r>
            <a:r>
              <a:rPr lang="en-US" sz="2000" dirty="0" smtClean="0"/>
              <a:t>	Development</a:t>
            </a:r>
            <a:r>
              <a:rPr lang="en-US" sz="2000" dirty="0"/>
              <a:t>. (2009).  </a:t>
            </a:r>
            <a:r>
              <a:rPr lang="en-US" sz="2000" i="1" dirty="0" smtClean="0"/>
              <a:t>Evaluation </a:t>
            </a:r>
            <a:r>
              <a:rPr lang="en-US" sz="2000" i="1" dirty="0"/>
              <a:t>of Evidence-Based Practices in </a:t>
            </a:r>
            <a:r>
              <a:rPr lang="en-US" sz="2000" i="1" dirty="0" smtClean="0"/>
              <a:t>	Online </a:t>
            </a:r>
            <a:r>
              <a:rPr lang="en-US" sz="2000" i="1" dirty="0"/>
              <a:t>Learning: A Meta-Analysis </a:t>
            </a:r>
            <a:r>
              <a:rPr lang="en-US" sz="2000" i="1" dirty="0" smtClean="0"/>
              <a:t>and Review </a:t>
            </a:r>
            <a:r>
              <a:rPr lang="en-US" sz="2000" i="1" dirty="0"/>
              <a:t>of Online Learning </a:t>
            </a:r>
            <a:r>
              <a:rPr lang="en-US" sz="2000" i="1" dirty="0" smtClean="0"/>
              <a:t>	Studies</a:t>
            </a:r>
            <a:r>
              <a:rPr lang="en-US" sz="2000" dirty="0"/>
              <a:t>. </a:t>
            </a:r>
            <a:r>
              <a:rPr lang="en-US" sz="2000" dirty="0" smtClean="0"/>
              <a:t>Retrieved from</a:t>
            </a:r>
          </a:p>
          <a:p>
            <a:pPr marL="0" indent="0">
              <a:buNone/>
            </a:pPr>
            <a:r>
              <a:rPr lang="en-US" sz="1400" dirty="0" smtClean="0"/>
              <a:t>	http</a:t>
            </a:r>
            <a:r>
              <a:rPr lang="en-US" sz="1400" dirty="0"/>
              <a:t>://www2.ed.gov/‌</a:t>
            </a:r>
            <a:r>
              <a:rPr lang="en-US" sz="1400" dirty="0" err="1"/>
              <a:t>rschstat</a:t>
            </a:r>
            <a:r>
              <a:rPr lang="en-US" sz="1400" dirty="0"/>
              <a:t>/‌</a:t>
            </a:r>
            <a:r>
              <a:rPr lang="en-US" sz="1400" dirty="0" err="1"/>
              <a:t>eval</a:t>
            </a:r>
            <a:r>
              <a:rPr lang="en-US" sz="1400" dirty="0"/>
              <a:t>/‌tech/‌evidence-based-practices/‌finalreport.pdf</a:t>
            </a:r>
            <a:endParaRPr lang="en-US" sz="1400" dirty="0" smtClean="0"/>
          </a:p>
          <a:p>
            <a:pPr marL="0" indent="0">
              <a:buNone/>
            </a:pPr>
            <a:endParaRPr lang="en-US" sz="1800" dirty="0"/>
          </a:p>
          <a:p>
            <a:pPr marL="0" indent="0">
              <a:buNone/>
            </a:pPr>
            <a:endParaRPr lang="en-US" sz="1800" dirty="0"/>
          </a:p>
        </p:txBody>
      </p:sp>
      <p:sp>
        <p:nvSpPr>
          <p:cNvPr id="4" name="Footer Placeholder 3"/>
          <p:cNvSpPr>
            <a:spLocks noGrp="1"/>
          </p:cNvSpPr>
          <p:nvPr>
            <p:ph type="ftr" sz="quarter" idx="11"/>
          </p:nvPr>
        </p:nvSpPr>
        <p:spPr/>
        <p:txBody>
          <a:bodyPr/>
          <a:lstStyle/>
          <a:p>
            <a:r>
              <a:rPr lang="en-US" smtClean="0"/>
              <a:t>Evergreen International Conference 2011</a:t>
            </a:r>
            <a:endParaRPr lang="en-US" dirty="0"/>
          </a:p>
        </p:txBody>
      </p:sp>
    </p:spTree>
    <p:extLst>
      <p:ext uri="{BB962C8B-B14F-4D97-AF65-F5344CB8AC3E}">
        <p14:creationId xmlns:p14="http://schemas.microsoft.com/office/powerpoint/2010/main" val="941788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09377"/>
                </a:solidFill>
              </a:rPr>
              <a:t>Millennium to Evergreen: Why?</a:t>
            </a:r>
            <a:endParaRPr lang="en-US" dirty="0">
              <a:solidFill>
                <a:srgbClr val="409377"/>
              </a:solidFill>
            </a:endParaRPr>
          </a:p>
        </p:txBody>
      </p:sp>
      <p:sp>
        <p:nvSpPr>
          <p:cNvPr id="3" name="Content Placeholder 2"/>
          <p:cNvSpPr>
            <a:spLocks noGrp="1"/>
          </p:cNvSpPr>
          <p:nvPr>
            <p:ph idx="1"/>
          </p:nvPr>
        </p:nvSpPr>
        <p:spPr/>
        <p:txBody>
          <a:bodyPr>
            <a:normAutofit fontScale="92500"/>
          </a:bodyPr>
          <a:lstStyle/>
          <a:p>
            <a:r>
              <a:rPr lang="en-US" dirty="0" smtClean="0"/>
              <a:t>Pennsylvania Office of Commonwealth Libraries</a:t>
            </a:r>
          </a:p>
          <a:p>
            <a:pPr lvl="1"/>
            <a:r>
              <a:rPr lang="en-US" dirty="0" smtClean="0"/>
              <a:t>Formation of Statewide ILS Task Force</a:t>
            </a:r>
          </a:p>
          <a:p>
            <a:pPr lvl="1"/>
            <a:r>
              <a:rPr lang="en-US" dirty="0" smtClean="0"/>
              <a:t>Move toward statewide ILS and delivery system for Pennsylvania public libraries</a:t>
            </a:r>
          </a:p>
          <a:p>
            <a:pPr lvl="1"/>
            <a:r>
              <a:rPr lang="en-US" dirty="0" smtClean="0"/>
              <a:t>Decision to end support of multi-type library ILS</a:t>
            </a:r>
          </a:p>
          <a:p>
            <a:r>
              <a:rPr lang="en-US" dirty="0" smtClean="0"/>
              <a:t>HSLC</a:t>
            </a:r>
          </a:p>
          <a:p>
            <a:pPr lvl="1"/>
            <a:r>
              <a:rPr lang="en-US" dirty="0" smtClean="0"/>
              <a:t>Proposed move to open-source ILS</a:t>
            </a:r>
          </a:p>
          <a:p>
            <a:pPr lvl="1"/>
            <a:r>
              <a:rPr lang="en-US" dirty="0" smtClean="0"/>
              <a:t>Approved by HSLC board February 2010</a:t>
            </a:r>
          </a:p>
        </p:txBody>
      </p:sp>
      <p:sp>
        <p:nvSpPr>
          <p:cNvPr id="4" name="Footer Placeholder 3"/>
          <p:cNvSpPr>
            <a:spLocks noGrp="1"/>
          </p:cNvSpPr>
          <p:nvPr>
            <p:ph type="ftr" sz="quarter" idx="11"/>
          </p:nvPr>
        </p:nvSpPr>
        <p:spPr/>
        <p:txBody>
          <a:bodyPr/>
          <a:lstStyle/>
          <a:p>
            <a:r>
              <a:rPr lang="en-US" smtClean="0"/>
              <a:t>Evergreen International Conference 2011</a:t>
            </a:r>
            <a:endParaRPr lang="en-US" dirty="0"/>
          </a:p>
        </p:txBody>
      </p:sp>
    </p:spTree>
    <p:extLst>
      <p:ext uri="{BB962C8B-B14F-4D97-AF65-F5344CB8AC3E}">
        <p14:creationId xmlns:p14="http://schemas.microsoft.com/office/powerpoint/2010/main" val="35675614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09377"/>
                </a:solidFill>
              </a:rPr>
              <a:t>Thank you!</a:t>
            </a:r>
            <a:endParaRPr lang="en-US" dirty="0">
              <a:solidFill>
                <a:srgbClr val="409377"/>
              </a:solidFill>
            </a:endParaRPr>
          </a:p>
        </p:txBody>
      </p:sp>
      <p:sp>
        <p:nvSpPr>
          <p:cNvPr id="3" name="Content Placeholder 2"/>
          <p:cNvSpPr>
            <a:spLocks noGrp="1"/>
          </p:cNvSpPr>
          <p:nvPr>
            <p:ph idx="1"/>
          </p:nvPr>
        </p:nvSpPr>
        <p:spPr/>
        <p:txBody>
          <a:bodyPr/>
          <a:lstStyle/>
          <a:p>
            <a:pPr marL="0" indent="0">
              <a:buNone/>
            </a:pPr>
            <a:r>
              <a:rPr lang="en-US" dirty="0" smtClean="0"/>
              <a:t>Deborah </a:t>
            </a:r>
            <a:r>
              <a:rPr lang="en-US" dirty="0" err="1" smtClean="0"/>
              <a:t>Hensler</a:t>
            </a:r>
            <a:endParaRPr lang="en-US" dirty="0" smtClean="0"/>
          </a:p>
          <a:p>
            <a:pPr marL="0" indent="0">
              <a:buNone/>
            </a:pPr>
            <a:r>
              <a:rPr lang="en-US" dirty="0"/>
              <a:t>	</a:t>
            </a:r>
            <a:r>
              <a:rPr lang="en-US" dirty="0" smtClean="0"/>
              <a:t>HSLC ILS Trainer</a:t>
            </a:r>
          </a:p>
          <a:p>
            <a:pPr marL="0" indent="0">
              <a:buNone/>
            </a:pPr>
            <a:r>
              <a:rPr lang="en-US" dirty="0"/>
              <a:t>	</a:t>
            </a:r>
            <a:r>
              <a:rPr lang="en-US" dirty="0" smtClean="0">
                <a:hlinkClick r:id="rId2"/>
              </a:rPr>
              <a:t>hensler@hslc.org</a:t>
            </a:r>
            <a:endParaRPr lang="en-US" dirty="0" smtClean="0"/>
          </a:p>
          <a:p>
            <a:pPr marL="0" indent="0">
              <a:buNone/>
            </a:pPr>
            <a:endParaRPr lang="en-US" dirty="0" smtClean="0"/>
          </a:p>
          <a:p>
            <a:pPr marL="0" indent="0">
              <a:buNone/>
            </a:pPr>
            <a:r>
              <a:rPr lang="en-US" dirty="0"/>
              <a:t>Martha Payne</a:t>
            </a:r>
          </a:p>
          <a:p>
            <a:pPr marL="0" indent="0">
              <a:buNone/>
            </a:pPr>
            <a:r>
              <a:rPr lang="en-US" dirty="0"/>
              <a:t>	HSLC ILS </a:t>
            </a:r>
            <a:r>
              <a:rPr lang="en-US" dirty="0" smtClean="0"/>
              <a:t>User Support </a:t>
            </a:r>
            <a:r>
              <a:rPr lang="en-US" dirty="0"/>
              <a:t>Specialist</a:t>
            </a:r>
          </a:p>
          <a:p>
            <a:pPr marL="0" indent="0">
              <a:buNone/>
            </a:pPr>
            <a:r>
              <a:rPr lang="en-US" dirty="0"/>
              <a:t>	</a:t>
            </a:r>
            <a:r>
              <a:rPr lang="en-US" dirty="0">
                <a:hlinkClick r:id="rId3"/>
              </a:rPr>
              <a:t>payne@hslc.org</a:t>
            </a: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smtClean="0"/>
              <a:t>Evergreen International Conference 2011</a:t>
            </a:r>
            <a:endParaRPr lang="en-US" dirty="0"/>
          </a:p>
        </p:txBody>
      </p:sp>
    </p:spTree>
    <p:extLst>
      <p:ext uri="{BB962C8B-B14F-4D97-AF65-F5344CB8AC3E}">
        <p14:creationId xmlns:p14="http://schemas.microsoft.com/office/powerpoint/2010/main" val="2927495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09377"/>
                </a:solidFill>
              </a:rPr>
              <a:t>HSLC Evergreen System</a:t>
            </a:r>
            <a:endParaRPr lang="en-US" dirty="0">
              <a:solidFill>
                <a:srgbClr val="409377"/>
              </a:solidFill>
            </a:endParaRPr>
          </a:p>
        </p:txBody>
      </p:sp>
      <p:sp>
        <p:nvSpPr>
          <p:cNvPr id="3" name="Content Placeholder 2"/>
          <p:cNvSpPr>
            <a:spLocks noGrp="1"/>
          </p:cNvSpPr>
          <p:nvPr>
            <p:ph idx="1"/>
          </p:nvPr>
        </p:nvSpPr>
        <p:spPr/>
        <p:txBody>
          <a:bodyPr>
            <a:normAutofit lnSpcReduction="10000"/>
          </a:bodyPr>
          <a:lstStyle/>
          <a:p>
            <a:r>
              <a:rPr lang="en-US" dirty="0" smtClean="0"/>
              <a:t>Developed in close coordination with Statewide ILS Task Force</a:t>
            </a:r>
          </a:p>
          <a:p>
            <a:r>
              <a:rPr lang="en-US" dirty="0" smtClean="0"/>
              <a:t>Phases:</a:t>
            </a:r>
          </a:p>
          <a:p>
            <a:pPr lvl="1"/>
            <a:r>
              <a:rPr lang="en-US" dirty="0" smtClean="0"/>
              <a:t>40+ public libraries migrating from current HSLC ILS to Evergreen beginning in 2011</a:t>
            </a:r>
          </a:p>
          <a:p>
            <a:pPr lvl="1"/>
            <a:r>
              <a:rPr lang="en-US" dirty="0" smtClean="0"/>
              <a:t>A separate system for school libraries from the current HSLC ILS</a:t>
            </a:r>
          </a:p>
          <a:p>
            <a:pPr lvl="1"/>
            <a:r>
              <a:rPr lang="en-US" dirty="0" smtClean="0"/>
              <a:t>Libraries from non-HSLC ILS that have expressed interest in joining </a:t>
            </a:r>
            <a:endParaRPr lang="en-US" dirty="0"/>
          </a:p>
        </p:txBody>
      </p:sp>
      <p:sp>
        <p:nvSpPr>
          <p:cNvPr id="4" name="Footer Placeholder 3"/>
          <p:cNvSpPr>
            <a:spLocks noGrp="1"/>
          </p:cNvSpPr>
          <p:nvPr>
            <p:ph type="ftr" sz="quarter" idx="11"/>
          </p:nvPr>
        </p:nvSpPr>
        <p:spPr/>
        <p:txBody>
          <a:bodyPr/>
          <a:lstStyle/>
          <a:p>
            <a:r>
              <a:rPr lang="en-US" smtClean="0"/>
              <a:t>Evergreen International Conference 2011</a:t>
            </a:r>
            <a:endParaRPr lang="en-US" dirty="0"/>
          </a:p>
        </p:txBody>
      </p:sp>
    </p:spTree>
    <p:extLst>
      <p:ext uri="{BB962C8B-B14F-4D97-AF65-F5344CB8AC3E}">
        <p14:creationId xmlns:p14="http://schemas.microsoft.com/office/powerpoint/2010/main" val="3626358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09377"/>
                </a:solidFill>
              </a:rPr>
              <a:t>Change is good….</a:t>
            </a:r>
            <a:endParaRPr lang="en-US" dirty="0">
              <a:solidFill>
                <a:srgbClr val="409377"/>
              </a:solidFill>
            </a:endParaRPr>
          </a:p>
        </p:txBody>
      </p:sp>
      <p:sp>
        <p:nvSpPr>
          <p:cNvPr id="3" name="Content Placeholder 2"/>
          <p:cNvSpPr>
            <a:spLocks noGrp="1"/>
          </p:cNvSpPr>
          <p:nvPr>
            <p:ph idx="1"/>
          </p:nvPr>
        </p:nvSpPr>
        <p:spPr/>
        <p:txBody>
          <a:bodyPr>
            <a:normAutofit lnSpcReduction="10000"/>
          </a:bodyPr>
          <a:lstStyle/>
          <a:p>
            <a:r>
              <a:rPr lang="en-US" dirty="0" smtClean="0"/>
              <a:t>New ILS – Evergreen!</a:t>
            </a:r>
          </a:p>
          <a:p>
            <a:r>
              <a:rPr lang="en-US" dirty="0" smtClean="0"/>
              <a:t>New policies</a:t>
            </a:r>
          </a:p>
          <a:p>
            <a:pPr lvl="1"/>
            <a:r>
              <a:rPr lang="en-US" dirty="0" smtClean="0"/>
              <a:t>Shared bibliographic records</a:t>
            </a:r>
          </a:p>
          <a:p>
            <a:pPr lvl="1"/>
            <a:r>
              <a:rPr lang="en-US" dirty="0" smtClean="0"/>
              <a:t>Shared cataloging standards</a:t>
            </a:r>
          </a:p>
          <a:p>
            <a:pPr lvl="1"/>
            <a:r>
              <a:rPr lang="en-US" dirty="0" smtClean="0"/>
              <a:t>Shared circulation policies</a:t>
            </a:r>
          </a:p>
          <a:p>
            <a:r>
              <a:rPr lang="en-US" dirty="0" smtClean="0"/>
              <a:t>New training model</a:t>
            </a:r>
          </a:p>
          <a:p>
            <a:pPr lvl="1"/>
            <a:r>
              <a:rPr lang="en-US" dirty="0" smtClean="0"/>
              <a:t>Old: live, on-site</a:t>
            </a:r>
          </a:p>
          <a:p>
            <a:pPr lvl="1"/>
            <a:r>
              <a:rPr lang="en-US" dirty="0" smtClean="0"/>
              <a:t>New: Online</a:t>
            </a:r>
            <a:endParaRPr lang="en-US" dirty="0"/>
          </a:p>
        </p:txBody>
      </p:sp>
      <p:sp>
        <p:nvSpPr>
          <p:cNvPr id="4" name="Footer Placeholder 3"/>
          <p:cNvSpPr>
            <a:spLocks noGrp="1"/>
          </p:cNvSpPr>
          <p:nvPr>
            <p:ph type="ftr" sz="quarter" idx="11"/>
          </p:nvPr>
        </p:nvSpPr>
        <p:spPr/>
        <p:txBody>
          <a:bodyPr/>
          <a:lstStyle/>
          <a:p>
            <a:r>
              <a:rPr lang="en-US" smtClean="0"/>
              <a:t>Evergreen International Conference 2011</a:t>
            </a:r>
            <a:endParaRPr lang="en-US" dirty="0"/>
          </a:p>
        </p:txBody>
      </p:sp>
    </p:spTree>
    <p:extLst>
      <p:ext uri="{BB962C8B-B14F-4D97-AF65-F5344CB8AC3E}">
        <p14:creationId xmlns:p14="http://schemas.microsoft.com/office/powerpoint/2010/main" val="3269935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09377"/>
                </a:solidFill>
              </a:rPr>
              <a:t>Old Training Model</a:t>
            </a:r>
            <a:endParaRPr lang="en-US" dirty="0">
              <a:solidFill>
                <a:srgbClr val="409377"/>
              </a:solidFill>
            </a:endParaRPr>
          </a:p>
        </p:txBody>
      </p:sp>
      <p:sp>
        <p:nvSpPr>
          <p:cNvPr id="3" name="Content Placeholder 2"/>
          <p:cNvSpPr>
            <a:spLocks noGrp="1"/>
          </p:cNvSpPr>
          <p:nvPr>
            <p:ph idx="1"/>
          </p:nvPr>
        </p:nvSpPr>
        <p:spPr/>
        <p:txBody>
          <a:bodyPr>
            <a:normAutofit lnSpcReduction="10000"/>
          </a:bodyPr>
          <a:lstStyle/>
          <a:p>
            <a:r>
              <a:rPr lang="en-US" dirty="0" smtClean="0"/>
              <a:t>Labor intensive and time consuming for HSLC and library staff</a:t>
            </a:r>
          </a:p>
          <a:p>
            <a:pPr lvl="1"/>
            <a:r>
              <a:rPr lang="en-US" dirty="0" smtClean="0"/>
              <a:t>Separate, specialized training due to:</a:t>
            </a:r>
          </a:p>
          <a:p>
            <a:pPr lvl="2"/>
            <a:r>
              <a:rPr lang="en-US" dirty="0" smtClean="0"/>
              <a:t>Different circulation policies</a:t>
            </a:r>
          </a:p>
          <a:p>
            <a:pPr lvl="2"/>
            <a:r>
              <a:rPr lang="en-US" dirty="0" smtClean="0"/>
              <a:t>Different </a:t>
            </a:r>
            <a:r>
              <a:rPr lang="en-US" dirty="0" err="1" smtClean="0"/>
              <a:t>WebPAC</a:t>
            </a:r>
            <a:r>
              <a:rPr lang="en-US" dirty="0" smtClean="0"/>
              <a:t> options</a:t>
            </a:r>
          </a:p>
          <a:p>
            <a:pPr lvl="2"/>
            <a:r>
              <a:rPr lang="en-US" dirty="0" smtClean="0"/>
              <a:t>Proximity: Pennsylvania is 45, 308 square miles: 307 miles east-to-west and 169 miles north-to-south</a:t>
            </a:r>
          </a:p>
          <a:p>
            <a:r>
              <a:rPr lang="en-US" dirty="0" smtClean="0"/>
              <a:t>Expensive</a:t>
            </a:r>
          </a:p>
          <a:p>
            <a:r>
              <a:rPr lang="en-US" dirty="0" smtClean="0"/>
              <a:t>Too much information too soon</a:t>
            </a:r>
          </a:p>
          <a:p>
            <a:pPr lvl="3"/>
            <a:endParaRPr lang="en-US" dirty="0" smtClean="0"/>
          </a:p>
          <a:p>
            <a:pPr lvl="3"/>
            <a:endParaRPr lang="en-US" dirty="0"/>
          </a:p>
        </p:txBody>
      </p:sp>
      <p:sp>
        <p:nvSpPr>
          <p:cNvPr id="4" name="Footer Placeholder 3"/>
          <p:cNvSpPr>
            <a:spLocks noGrp="1"/>
          </p:cNvSpPr>
          <p:nvPr>
            <p:ph type="ftr" sz="quarter" idx="11"/>
          </p:nvPr>
        </p:nvSpPr>
        <p:spPr/>
        <p:txBody>
          <a:bodyPr/>
          <a:lstStyle/>
          <a:p>
            <a:r>
              <a:rPr lang="en-US" smtClean="0"/>
              <a:t>Evergreen International Conference 2011</a:t>
            </a:r>
            <a:endParaRPr lang="en-US" dirty="0"/>
          </a:p>
        </p:txBody>
      </p:sp>
    </p:spTree>
    <p:extLst>
      <p:ext uri="{BB962C8B-B14F-4D97-AF65-F5344CB8AC3E}">
        <p14:creationId xmlns:p14="http://schemas.microsoft.com/office/powerpoint/2010/main" val="385707312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1150</TotalTime>
  <Words>2634</Words>
  <Application>Microsoft Office PowerPoint</Application>
  <PresentationFormat>On-screen Show (4:3)</PresentationFormat>
  <Paragraphs>548</Paragraphs>
  <Slides>60</Slides>
  <Notes>2</Notes>
  <HiddenSlides>0</HiddenSlides>
  <MMClips>0</MMClips>
  <ScaleCrop>false</ScaleCrop>
  <HeadingPairs>
    <vt:vector size="4" baseType="variant">
      <vt:variant>
        <vt:lpstr>Theme</vt:lpstr>
      </vt:variant>
      <vt:variant>
        <vt:i4>3</vt:i4>
      </vt:variant>
      <vt:variant>
        <vt:lpstr>Slide Titles</vt:lpstr>
      </vt:variant>
      <vt:variant>
        <vt:i4>60</vt:i4>
      </vt:variant>
    </vt:vector>
  </HeadingPairs>
  <TitlesOfParts>
    <vt:vector size="63" baseType="lpstr">
      <vt:lpstr>Office Theme</vt:lpstr>
      <vt:lpstr>1_Custom Design</vt:lpstr>
      <vt:lpstr>Custom Design</vt:lpstr>
      <vt:lpstr>Evergreen Staff Training: Online and Just in Time!</vt:lpstr>
      <vt:lpstr>HSLC</vt:lpstr>
      <vt:lpstr>HSLC Services</vt:lpstr>
      <vt:lpstr>HSLC Services</vt:lpstr>
      <vt:lpstr>HSLC Shared ILS</vt:lpstr>
      <vt:lpstr>Millennium to Evergreen: Why?</vt:lpstr>
      <vt:lpstr>HSLC Evergreen System</vt:lpstr>
      <vt:lpstr>Change is good….</vt:lpstr>
      <vt:lpstr>Old Training Model</vt:lpstr>
      <vt:lpstr>Old Training Model: Time</vt:lpstr>
      <vt:lpstr>Old Training Model: Cost</vt:lpstr>
      <vt:lpstr>Old Training Model: Information</vt:lpstr>
      <vt:lpstr>New Training Model</vt:lpstr>
      <vt:lpstr>New Training Model: Time</vt:lpstr>
      <vt:lpstr>New Training Model: Cost</vt:lpstr>
      <vt:lpstr>New Training Model: Information</vt:lpstr>
      <vt:lpstr>New Training Model: Information</vt:lpstr>
      <vt:lpstr>Evergreen Training Survey</vt:lpstr>
      <vt:lpstr>Training Philosophy and Best Practices</vt:lpstr>
      <vt:lpstr>Training Philosophy and Best Practices</vt:lpstr>
      <vt:lpstr>Training Philosophy and Best Practices</vt:lpstr>
      <vt:lpstr>Training Philosophy and Best Practices</vt:lpstr>
      <vt:lpstr>Training Philosophy and Best Practices</vt:lpstr>
      <vt:lpstr>Training Philosophy and Best Practices</vt:lpstr>
      <vt:lpstr>Training Philosophy and Best Practices</vt:lpstr>
      <vt:lpstr>Training Philosophy and Best Practices</vt:lpstr>
      <vt:lpstr>Training Philosophy and Best Practices</vt:lpstr>
      <vt:lpstr>Training Philosophy and Best Practices</vt:lpstr>
      <vt:lpstr>Training Philosophy and Best Practices</vt:lpstr>
      <vt:lpstr>Training Philosophy and Best Practices</vt:lpstr>
      <vt:lpstr>HSLC Evergreen Training Program</vt:lpstr>
      <vt:lpstr>HSLC Evergreen Training Program</vt:lpstr>
      <vt:lpstr>HSLC Evergreen Training Program</vt:lpstr>
      <vt:lpstr>HSLC Evergreen Training Program</vt:lpstr>
      <vt:lpstr>HSLC Evergreen Training Program</vt:lpstr>
      <vt:lpstr>HSLC Evergreen Training Program</vt:lpstr>
      <vt:lpstr>HSLC Evergreen Training Program</vt:lpstr>
      <vt:lpstr>HSLC Evergreen Training Program</vt:lpstr>
      <vt:lpstr>HSLC Evergreen Training Program</vt:lpstr>
      <vt:lpstr>HSLC Evergreen Training Program</vt:lpstr>
      <vt:lpstr>HSLC Evergreen Training Program</vt:lpstr>
      <vt:lpstr>HSLC Evergreen Training Program</vt:lpstr>
      <vt:lpstr>HSLC Evergreen Training Program</vt:lpstr>
      <vt:lpstr>HSLC Evergreen Training Program</vt:lpstr>
      <vt:lpstr>HSLC Evergreen Training Program</vt:lpstr>
      <vt:lpstr>HSLC Evergreen Training Program</vt:lpstr>
      <vt:lpstr>HSLC Evergreen Training Program</vt:lpstr>
      <vt:lpstr>Evergreen Training Survey Results</vt:lpstr>
      <vt:lpstr>Evergreen Training Survey Results</vt:lpstr>
      <vt:lpstr>Evergreen Training Survey Results</vt:lpstr>
      <vt:lpstr>Evergreen Training Survey Results</vt:lpstr>
      <vt:lpstr>Evergreen Training Survey Results</vt:lpstr>
      <vt:lpstr>Evergreen Training Survey Results</vt:lpstr>
      <vt:lpstr>Evergreen Training Survey Results</vt:lpstr>
      <vt:lpstr>Evergreen Training Survey Results</vt:lpstr>
      <vt:lpstr>Online Training Applications</vt:lpstr>
      <vt:lpstr>Online Training Applications</vt:lpstr>
      <vt:lpstr>Online Training Applications</vt:lpstr>
      <vt:lpstr>Works Cited</vt:lpstr>
      <vt:lpstr>Thank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Evergreen Staff Training: Online and Just in Time!</dc:title>
  <dc:creator>Debb</dc:creator>
  <cp:lastModifiedBy>Debb</cp:lastModifiedBy>
  <cp:revision>102</cp:revision>
  <cp:lastPrinted>2011-03-28T21:25:28Z</cp:lastPrinted>
  <dcterms:created xsi:type="dcterms:W3CDTF">2011-03-17T17:58:17Z</dcterms:created>
  <dcterms:modified xsi:type="dcterms:W3CDTF">2011-03-31T21:06:15Z</dcterms:modified>
</cp:coreProperties>
</file>