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Default ContentType="image/gif" Extension="gif"/>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9.xml"/>
  <Override ContentType="application/vnd.openxmlformats-officedocument.presentationml.notesSlide+xml" PartName="/ppt/notesSlides/notesSlide13.xml"/>
  <Override ContentType="application/vnd.openxmlformats-officedocument.presentationml.notesSlide+xml" PartName="/ppt/notesSlides/notesSlide16.xml"/>
  <Override ContentType="application/vnd.openxmlformats-officedocument.presentationml.notesSlide+xml" PartName="/ppt/notesSlides/notesSlide18.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16.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7.xml"/>
  <Override ContentType="application/vnd.openxmlformats-officedocument.presentationml.slide+xml" PartName="/ppt/slides/slide8.xml"/>
  <Override ContentType="application/vnd.openxmlformats-officedocument.presentationml.slide+xml" PartName="/ppt/slides/slide19.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5.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2" Type="http://schemas.openxmlformats.org/officeDocument/2006/relationships/slide" Target="slides/slide7.xml"/><Relationship Id="rId13" Type="http://schemas.openxmlformats.org/officeDocument/2006/relationships/slide" Target="slides/slide8.xml"/><Relationship Id="rId10" Type="http://schemas.openxmlformats.org/officeDocument/2006/relationships/slide" Target="slides/slide5.xml"/><Relationship Id="rId11" Type="http://schemas.openxmlformats.org/officeDocument/2006/relationships/slide" Target="slides/slide6.xml"/><Relationship Id="rId25" Type="http://schemas.openxmlformats.org/officeDocument/2006/relationships/slide" Target="slides/slide20.xml"/><Relationship Id="rId2" Type="http://schemas.openxmlformats.org/officeDocument/2006/relationships/presProps" Target="presProps.xml"/><Relationship Id="rId21" Type="http://schemas.openxmlformats.org/officeDocument/2006/relationships/slide" Target="slides/slide16.xml"/><Relationship Id="rId1" Type="http://schemas.openxmlformats.org/officeDocument/2006/relationships/theme" Target="theme/theme3.xml"/><Relationship Id="rId22" Type="http://schemas.openxmlformats.org/officeDocument/2006/relationships/slide" Target="slides/slide17.xml"/><Relationship Id="rId4" Type="http://schemas.openxmlformats.org/officeDocument/2006/relationships/slideMaster" Target="slideMasters/slideMaster1.xml"/><Relationship Id="rId23" Type="http://schemas.openxmlformats.org/officeDocument/2006/relationships/slide" Target="slides/slide18.xml"/><Relationship Id="rId3" Type="http://schemas.openxmlformats.org/officeDocument/2006/relationships/tableStyles" Target="tableStyles.xml"/><Relationship Id="rId24" Type="http://schemas.openxmlformats.org/officeDocument/2006/relationships/slide" Target="slides/slide19.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hyperlink" Target="http://docs.evergreen-ils.org/2.7/_self_checkout.html" TargetMode="Externa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 name="Shape 32"/>
        <p:cNvGrpSpPr/>
        <p:nvPr/>
      </p:nvGrpSpPr>
      <p:grpSpPr>
        <a:xfrm>
          <a:off x="0" y="0"/>
          <a:ext cx="0" cy="0"/>
          <a:chOff x="0" y="0"/>
          <a:chExt cx="0" cy="0"/>
        </a:xfrm>
      </p:grpSpPr>
      <p:sp>
        <p:nvSpPr>
          <p:cNvPr id="33" name="Shape 3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4" name="Shape 3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The two libraries that are using Evergreen’s selfcheck module in Sage both use customized receipts that display their library’s logo.</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1" name="Shape 11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This is an example of a self check station in Hood River. There is another station with a similar setup in the Kids area. These are provisioned quite heartily. One recommendation for an example setup is to hide the keyboard and mouse if you’re using a touchscreen, or simply have the mouse (corded) if you do not (and aren’t using passwords).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After setting up a self check with our first library, they immediately came back to us asking whether it was possible to generate reports to prove to their library board that purchasing the equipment was worth it. Our reports guru spoke with the library and asked what their specific needs were. Based on these needs, we created a report.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2" name="Shape 12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sz="1000">
                <a:solidFill>
                  <a:srgbClr val="222222"/>
                </a:solidFill>
              </a:rPr>
              <a:t>The report that is about to be run is filtered by circulating library, checkout date, and workstation.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9" name="Shape 12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5" name="Shape 13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Largest Sage service district serves 26,000 people. One of the smaller districts is around high 700s. Patron interaction is an important part of the librarian’s job.</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1" name="Shape 14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solidFill>
                  <a:schemeClr val="dk1"/>
                </a:solidFill>
              </a:rPr>
              <a:t>One of our libraries presented us with antique (at best) equipment: The machine was from 2002 and had 256 MB of RAM and Windows XP. They also had an older touch screen machine from a vendor that required us to tinker around with settings. Initially, it rendered an inverted touch response. This is what precipitated the need for an “All-in-One” Form, which serves as merely a recommendation.</a:t>
            </a:r>
          </a:p>
          <a:p>
            <a:pPr rtl="0">
              <a:spcBef>
                <a:spcPts val="0"/>
              </a:spcBef>
              <a:buNone/>
            </a:pPr>
            <a:r>
              <a:t/>
            </a:r>
            <a:endParaRPr>
              <a:solidFill>
                <a:schemeClr val="dk1"/>
              </a:solidFill>
            </a:endParaRPr>
          </a:p>
          <a:p>
            <a:pPr rtl="0">
              <a:spcBef>
                <a:spcPts val="0"/>
              </a:spcBef>
              <a:buNone/>
            </a:pPr>
            <a:r>
              <a:rPr lang="en">
                <a:solidFill>
                  <a:schemeClr val="dk1"/>
                </a:solidFill>
              </a:rPr>
              <a:t>We also found OpenKiosk to be slightly buggy with the timeout settings. Printer settings were a little strange, as well. We were getting receipts that were a couple feet long.</a:t>
            </a:r>
          </a:p>
          <a:p>
            <a:pPr rtl="0">
              <a:spcBef>
                <a:spcPts val="0"/>
              </a:spcBef>
              <a:buNone/>
            </a:pPr>
            <a:r>
              <a:t/>
            </a:r>
            <a:endParaRPr>
              <a:solidFill>
                <a:schemeClr val="dk1"/>
              </a:solidFill>
            </a:endParaRPr>
          </a:p>
          <a:p>
            <a:pPr>
              <a:spcBef>
                <a:spcPts val="0"/>
              </a:spcBef>
              <a:buNone/>
            </a:pPr>
            <a:r>
              <a:rPr lang="en">
                <a:solidFill>
                  <a:schemeClr val="dk1"/>
                </a:solidFill>
              </a:rPr>
              <a:t>Another issue that is that the library would like to limit the type of circ items that they are allowed to have their patrons check out via the self-check. Mainly CDs and DVDs. The workaround for this is that staff have to watch what their patrons check out -- or they leave signage by the self-check machine.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7" name="Shape 14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3" name="Shape 15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 name="Shape 40"/>
        <p:cNvGrpSpPr/>
        <p:nvPr/>
      </p:nvGrpSpPr>
      <p:grpSpPr>
        <a:xfrm>
          <a:off x="0" y="0"/>
          <a:ext cx="0" cy="0"/>
          <a:chOff x="0" y="0"/>
          <a:chExt cx="0" cy="0"/>
        </a:xfrm>
      </p:grpSpPr>
      <p:sp>
        <p:nvSpPr>
          <p:cNvPr id="41" name="Shape 4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2" name="Shape 4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Nowadays, people are getting more acclimated to the use of self-check machines. Showing up in more common places: airports, grocery stores, and now, more and more libraries.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61" name="Shape 16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 name="Shape 47"/>
        <p:cNvGrpSpPr/>
        <p:nvPr/>
      </p:nvGrpSpPr>
      <p:grpSpPr>
        <a:xfrm>
          <a:off x="0" y="0"/>
          <a:ext cx="0" cy="0"/>
          <a:chOff x="0" y="0"/>
          <a:chExt cx="0" cy="0"/>
        </a:xfrm>
      </p:grpSpPr>
      <p:sp>
        <p:nvSpPr>
          <p:cNvPr id="48" name="Shape 4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9" name="Shape 4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We can all agree that self-check with Evergreen is far better than utilizing a self-check from a vendor. First and foremost, open source offers endless opportunities in terms of implementation, customization and development. At Bibliomation, we have found that many libraries often believe that there is a yearly maintenance fee for the self-check, as they are so used to dealing with vendors.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6" name="Shape 5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3" name="Shape 6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Large geographic coverage with small service populations. Started out on 1.6 then quickly moved over to 2.0. Equinox migrated us from the previous . Around 60 libraries migrated on in the first wave.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0" name="Shape 7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If you are going to be running reports, it’s advisable to set “Self Check: Workstation Required” so that you have a means of tracking circulations by checkout station.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3" name="Shape 8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We had an issue at Hood River where patrons would inadvertently double scan their items, consuming a renewal.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9" name="Shape 8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If you’re using checkout sounds you’ll also have to copy over the default sound files as recommended in </a:t>
            </a:r>
            <a:r>
              <a:rPr lang="en" u="sng">
                <a:solidFill>
                  <a:schemeClr val="hlink"/>
                </a:solidFill>
                <a:hlinkClick r:id="rId2"/>
              </a:rPr>
              <a:t>http://docs.evergreen-ils.org/2.7/_self_checkout.html</a:t>
            </a:r>
            <a:r>
              <a:rPr lang="en"/>
              <a:t>. There are hooks for login success/failure and checkout success/failure.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idx="1" type="subTitle"/>
          </p:nvPr>
        </p:nvSpPr>
        <p:spPr>
          <a:xfrm>
            <a:off x="685800" y="2840053"/>
            <a:ext cx="7772400" cy="784799"/>
          </a:xfrm>
          <a:prstGeom prst="rect">
            <a:avLst/>
          </a:prstGeom>
        </p:spPr>
        <p:txBody>
          <a:bodyPr anchorCtr="0" anchor="t" bIns="91425" lIns="91425" rIns="91425" tIns="91425"/>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10" name="Shape 10"/>
          <p:cNvSpPr txBox="1"/>
          <p:nvPr>
            <p:ph type="ctrTitle"/>
          </p:nvPr>
        </p:nvSpPr>
        <p:spPr>
          <a:xfrm>
            <a:off x="685800" y="1583342"/>
            <a:ext cx="7772400" cy="1159799"/>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1" name="Shape 11"/>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x="0" y="0"/>
          <a:ext cx="0" cy="0"/>
          <a:chOff x="0" y="0"/>
          <a:chExt cx="0" cy="0"/>
        </a:xfrm>
      </p:grpSpPr>
      <p:sp>
        <p:nvSpPr>
          <p:cNvPr id="13" name="Shape 13"/>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x="0" y="0"/>
          <a:ext cx="0" cy="0"/>
          <a:chOff x="0" y="0"/>
          <a:chExt cx="0" cy="0"/>
        </a:xfrm>
      </p:grpSpPr>
      <p:sp>
        <p:nvSpPr>
          <p:cNvPr id="17" name="Shape 17"/>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x="0" y="0"/>
          <a:ext cx="0" cy="0"/>
          <a:chOff x="0" y="0"/>
          <a:chExt cx="0" cy="0"/>
        </a:xfrm>
      </p:grpSpPr>
      <p:sp>
        <p:nvSpPr>
          <p:cNvPr id="22" name="Shape 22"/>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x="0" y="0"/>
          <a:ext cx="0" cy="0"/>
          <a:chOff x="0" y="0"/>
          <a:chExt cx="0" cy="0"/>
        </a:xfrm>
      </p:grpSpPr>
      <p:sp>
        <p:nvSpPr>
          <p:cNvPr id="25" name="Shape 25"/>
          <p:cNvSpPr txBox="1"/>
          <p:nvPr>
            <p:ph idx="1" type="body"/>
          </p:nvPr>
        </p:nvSpPr>
        <p:spPr>
          <a:xfrm>
            <a:off x="457200" y="4406309"/>
            <a:ext cx="8229600" cy="519599"/>
          </a:xfrm>
          <a:prstGeom prst="rect">
            <a:avLst/>
          </a:prstGeom>
        </p:spPr>
        <p:txBody>
          <a:bodyPr anchorCtr="0" anchor="t" bIns="91425" lIns="91425" rIns="91425" tIns="91425"/>
          <a:lstStyle>
            <a:lvl1pPr algn="ctr">
              <a:spcBef>
                <a:spcPts val="0"/>
              </a:spcBef>
              <a:buClr>
                <a:schemeClr val="dk1"/>
              </a:buClr>
              <a:buSzPct val="100000"/>
              <a:buNone/>
              <a:defRPr sz="1800">
                <a:solidFill>
                  <a:schemeClr val="dk1"/>
                </a:solidFill>
              </a:defRPr>
            </a:lvl1pPr>
          </a:lstStyle>
          <a:p/>
        </p:txBody>
      </p:sp>
      <p:sp>
        <p:nvSpPr>
          <p:cNvPr id="26" name="Shape 26"/>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30000">
              <a:schemeClr val="lt1"/>
            </a:gs>
            <a:gs pos="100000">
              <a:schemeClr val="lt2"/>
            </a:gs>
          </a:gsLst>
          <a:path path="circle">
            <a:fillToRect b="50%" l="50%" r="50%" t="50%"/>
          </a:path>
          <a:tileRect/>
        </a:gra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b" bIns="91425" lIns="91425" rIns="91425" tIns="91425"/>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 Id="rId3" Type="http://schemas.openxmlformats.org/officeDocument/2006/relationships/image" Target="../media/image0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09.png"/><Relationship Id="rId3" Type="http://schemas.openxmlformats.org/officeDocument/2006/relationships/image" Target="../media/image0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addons.mozilla.org/en-Us/firefox/addon/blocksite/" TargetMode="External"/><Relationship Id="rId3" Type="http://schemas.openxmlformats.org/officeDocument/2006/relationships/image" Target="../media/image12.jpg"/><Relationship Id="rId6" Type="http://schemas.openxmlformats.org/officeDocument/2006/relationships/hyperlink" Target="https://addons.mozilla.org/en-Us/firefox/addon/reset-kiosk/" TargetMode="External"/><Relationship Id="rId5" Type="http://schemas.openxmlformats.org/officeDocument/2006/relationships/hyperlink" Target="https://addons.mozilla.org/en-Us/firefox/addon/public-fo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 Id="rId3" Type="http://schemas.openxmlformats.org/officeDocument/2006/relationships/image" Target="../media/image0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 Id="rId3" Type="http://schemas.openxmlformats.org/officeDocument/2006/relationships/image" Target="../media/image0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3" Type="http://schemas.openxmlformats.org/officeDocument/2006/relationships/image" Target="../media/image0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3" Type="http://schemas.openxmlformats.org/officeDocument/2006/relationships/image" Target="../media/image0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3" Type="http://schemas.openxmlformats.org/officeDocument/2006/relationships/image" Target="../media/image00.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3" Type="http://schemas.openxmlformats.org/officeDocument/2006/relationships/image" Target="../media/image0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3" Type="http://schemas.openxmlformats.org/officeDocument/2006/relationships/hyperlink" Target="https://[hostname]/eg/circ/selfcheck/mai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3" Type="http://schemas.openxmlformats.org/officeDocument/2006/relationships/image" Target="../media/image0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x="0" y="0"/>
          <a:ext cx="0" cy="0"/>
          <a:chOff x="0" y="0"/>
          <a:chExt cx="0" cy="0"/>
        </a:xfrm>
      </p:grpSpPr>
      <p:pic>
        <p:nvPicPr>
          <p:cNvPr id="30" name="Shape 30"/>
          <p:cNvPicPr preferRelativeResize="0"/>
          <p:nvPr/>
        </p:nvPicPr>
        <p:blipFill>
          <a:blip r:embed="rId3">
            <a:alphaModFix/>
          </a:blip>
          <a:stretch>
            <a:fillRect/>
          </a:stretch>
        </p:blipFill>
        <p:spPr>
          <a:xfrm>
            <a:off x="2634025" y="163787"/>
            <a:ext cx="3557850" cy="4272024"/>
          </a:xfrm>
          <a:prstGeom prst="rect">
            <a:avLst/>
          </a:prstGeom>
          <a:noFill/>
          <a:ln>
            <a:noFill/>
          </a:ln>
        </p:spPr>
      </p:pic>
      <p:sp>
        <p:nvSpPr>
          <p:cNvPr id="31" name="Shape 31"/>
          <p:cNvSpPr txBox="1"/>
          <p:nvPr>
            <p:ph idx="1" type="body"/>
          </p:nvPr>
        </p:nvSpPr>
        <p:spPr>
          <a:xfrm>
            <a:off x="457200" y="4406309"/>
            <a:ext cx="8229600" cy="519599"/>
          </a:xfrm>
          <a:prstGeom prst="rect">
            <a:avLst/>
          </a:prstGeom>
        </p:spPr>
        <p:txBody>
          <a:bodyPr anchorCtr="0" anchor="t" bIns="91425" lIns="91425" rIns="91425" tIns="91425">
            <a:noAutofit/>
          </a:bodyPr>
          <a:lstStyle/>
          <a:p>
            <a:pPr>
              <a:spcBef>
                <a:spcPts val="0"/>
              </a:spcBef>
              <a:buNone/>
            </a:pPr>
            <a:r>
              <a:rPr lang="en" sz="3000">
                <a:solidFill>
                  <a:schemeClr val="dk2"/>
                </a:solidFill>
              </a:rPr>
              <a:t>Melissa Ceraso &amp; Brent Mills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Custom Checkout Receipts</a:t>
            </a:r>
          </a:p>
        </p:txBody>
      </p:sp>
      <p:sp>
        <p:nvSpPr>
          <p:cNvPr id="92" name="Shape 92"/>
          <p:cNvSpPr txBox="1"/>
          <p:nvPr>
            <p:ph idx="1" type="body"/>
          </p:nvPr>
        </p:nvSpPr>
        <p:spPr>
          <a:xfrm>
            <a:off x="457200" y="1200150"/>
            <a:ext cx="3994500" cy="3725699"/>
          </a:xfrm>
          <a:prstGeom prst="rect">
            <a:avLst/>
          </a:prstGeom>
        </p:spPr>
        <p:txBody>
          <a:bodyPr anchorCtr="0" anchor="t" bIns="91425" lIns="91425" rIns="91425" tIns="91425">
            <a:noAutofit/>
          </a:bodyPr>
          <a:lstStyle/>
          <a:p>
            <a:pPr>
              <a:spcBef>
                <a:spcPts val="0"/>
              </a:spcBef>
              <a:buNone/>
            </a:pPr>
            <a:r>
              <a:t/>
            </a:r>
            <a:endParaRPr/>
          </a:p>
        </p:txBody>
      </p:sp>
      <p:sp>
        <p:nvSpPr>
          <p:cNvPr id="93" name="Shape 93"/>
          <p:cNvSpPr txBox="1"/>
          <p:nvPr>
            <p:ph idx="2" type="body"/>
          </p:nvPr>
        </p:nvSpPr>
        <p:spPr>
          <a:xfrm>
            <a:off x="4692273" y="1200150"/>
            <a:ext cx="3994500" cy="3725699"/>
          </a:xfrm>
          <a:prstGeom prst="rect">
            <a:avLst/>
          </a:prstGeom>
        </p:spPr>
        <p:txBody>
          <a:bodyPr anchorCtr="0" anchor="t" bIns="91425" lIns="91425" rIns="91425" tIns="91425">
            <a:noAutofit/>
          </a:bodyPr>
          <a:lstStyle/>
          <a:p>
            <a:pPr>
              <a:spcBef>
                <a:spcPts val="0"/>
              </a:spcBef>
              <a:buNone/>
            </a:pPr>
            <a:r>
              <a:t/>
            </a:r>
            <a:endParaRPr/>
          </a:p>
        </p:txBody>
      </p:sp>
      <p:pic>
        <p:nvPicPr>
          <p:cNvPr id="94" name="Shape 94"/>
          <p:cNvPicPr preferRelativeResize="0"/>
          <p:nvPr/>
        </p:nvPicPr>
        <p:blipFill>
          <a:blip r:embed="rId3">
            <a:alphaModFix/>
          </a:blip>
          <a:stretch>
            <a:fillRect/>
          </a:stretch>
        </p:blipFill>
        <p:spPr>
          <a:xfrm>
            <a:off x="207200" y="1200150"/>
            <a:ext cx="4244499" cy="3808375"/>
          </a:xfrm>
          <a:prstGeom prst="rect">
            <a:avLst/>
          </a:prstGeom>
          <a:noFill/>
          <a:ln>
            <a:noFill/>
          </a:ln>
        </p:spPr>
      </p:pic>
      <p:pic>
        <p:nvPicPr>
          <p:cNvPr id="95" name="Shape 95"/>
          <p:cNvPicPr preferRelativeResize="0"/>
          <p:nvPr/>
        </p:nvPicPr>
        <p:blipFill>
          <a:blip r:embed="rId4">
            <a:alphaModFix/>
          </a:blip>
          <a:stretch>
            <a:fillRect/>
          </a:stretch>
        </p:blipFill>
        <p:spPr>
          <a:xfrm>
            <a:off x="4692275" y="1200150"/>
            <a:ext cx="4340650" cy="380837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sz="3000"/>
              <a:t>Ready, Set, GO!	</a:t>
            </a:r>
          </a:p>
        </p:txBody>
      </p:sp>
      <p:sp>
        <p:nvSpPr>
          <p:cNvPr id="101" name="Shape 101"/>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42900" lvl="0" marL="457200" rtl="0">
              <a:spcBef>
                <a:spcPts val="0"/>
              </a:spcBef>
              <a:buClr>
                <a:srgbClr val="000000"/>
              </a:buClr>
              <a:buSzPct val="100000"/>
              <a:buFont typeface="Arial"/>
              <a:buChar char="●"/>
            </a:pPr>
            <a:r>
              <a:rPr lang="en" sz="1800"/>
              <a:t>The right hardware recipe</a:t>
            </a:r>
          </a:p>
          <a:p>
            <a:pPr indent="-342900" lvl="1" marL="914400" rtl="0">
              <a:spcBef>
                <a:spcPts val="0"/>
              </a:spcBef>
              <a:buClr>
                <a:srgbClr val="000000"/>
              </a:buClr>
              <a:buSzPct val="100000"/>
              <a:buFont typeface="Courier New"/>
              <a:buChar char="o"/>
            </a:pPr>
            <a:r>
              <a:rPr lang="en" sz="1800"/>
              <a:t>“All-in-One” Self-Check Order Form</a:t>
            </a:r>
          </a:p>
          <a:p>
            <a:pPr indent="-342900" lvl="2" marL="1371600" rtl="0">
              <a:spcBef>
                <a:spcPts val="0"/>
              </a:spcBef>
              <a:buClr>
                <a:srgbClr val="000000"/>
              </a:buClr>
              <a:buSzPct val="100000"/>
              <a:buFont typeface="Wingdings"/>
              <a:buChar char="§"/>
            </a:pPr>
            <a:r>
              <a:rPr lang="en" sz="1800"/>
              <a:t>Barcode Scanner - read barcodes off of smartphones</a:t>
            </a:r>
          </a:p>
          <a:p>
            <a:pPr indent="-342900" lvl="2" marL="1371600" rtl="0">
              <a:spcBef>
                <a:spcPts val="0"/>
              </a:spcBef>
              <a:buClr>
                <a:srgbClr val="000000"/>
              </a:buClr>
              <a:buSzPct val="100000"/>
              <a:buFont typeface="Wingdings"/>
              <a:buChar char="§"/>
            </a:pPr>
            <a:r>
              <a:rPr lang="en" sz="1800"/>
              <a:t>Thermal Receipt Printer </a:t>
            </a:r>
          </a:p>
          <a:p>
            <a:pPr indent="-342900" lvl="2" marL="1371600" rtl="0">
              <a:spcBef>
                <a:spcPts val="0"/>
              </a:spcBef>
              <a:buClr>
                <a:srgbClr val="000000"/>
              </a:buClr>
              <a:buSzPct val="100000"/>
              <a:buFont typeface="Wingdings"/>
              <a:buChar char="§"/>
            </a:pPr>
            <a:r>
              <a:rPr lang="en" sz="1800"/>
              <a:t>Touchscreen Monitor</a:t>
            </a:r>
          </a:p>
          <a:p>
            <a:pPr indent="0" marL="0" rtl="0">
              <a:spcBef>
                <a:spcPts val="0"/>
              </a:spcBef>
              <a:buNone/>
            </a:pPr>
            <a:r>
              <a:t/>
            </a:r>
            <a:endParaRPr sz="1800"/>
          </a:p>
          <a:p>
            <a:pPr indent="-342900" lvl="0" marL="457200" rtl="0">
              <a:spcBef>
                <a:spcPts val="0"/>
              </a:spcBef>
              <a:buClr>
                <a:schemeClr val="dk1"/>
              </a:buClr>
              <a:buSzPct val="100000"/>
              <a:buFont typeface="Arial"/>
              <a:buChar char="●"/>
            </a:pPr>
            <a:r>
              <a:rPr lang="en" sz="1800">
                <a:solidFill>
                  <a:schemeClr val="dk1"/>
                </a:solidFill>
              </a:rPr>
              <a:t>OpenKiosk - locks down web browser</a:t>
            </a:r>
          </a:p>
          <a:p>
            <a:pPr indent="-342900" lvl="1" marL="914400" rtl="0">
              <a:spcBef>
                <a:spcPts val="0"/>
              </a:spcBef>
              <a:buClr>
                <a:schemeClr val="dk1"/>
              </a:buClr>
              <a:buSzPct val="100000"/>
              <a:buFont typeface="Courier New"/>
              <a:buChar char="o"/>
            </a:pPr>
            <a:r>
              <a:rPr lang="en" sz="1800">
                <a:solidFill>
                  <a:schemeClr val="dk1"/>
                </a:solidFill>
              </a:rPr>
              <a:t>Mozilla Firefox</a:t>
            </a:r>
          </a:p>
          <a:p>
            <a:pPr indent="-342900" lvl="1" marL="914400" rtl="0">
              <a:spcBef>
                <a:spcPts val="0"/>
              </a:spcBef>
              <a:buClr>
                <a:schemeClr val="dk1"/>
              </a:buClr>
              <a:buSzPct val="100000"/>
              <a:buFont typeface="Courier New"/>
              <a:buChar char="o"/>
            </a:pPr>
            <a:r>
              <a:rPr lang="en" sz="1800">
                <a:solidFill>
                  <a:schemeClr val="dk1"/>
                </a:solidFill>
              </a:rPr>
              <a:t>Administrative side</a:t>
            </a:r>
          </a:p>
          <a:p>
            <a:pPr indent="-342900" lvl="1" marL="914400" rtl="0">
              <a:spcBef>
                <a:spcPts val="0"/>
              </a:spcBef>
              <a:buClr>
                <a:schemeClr val="dk1"/>
              </a:buClr>
              <a:buSzPct val="100000"/>
              <a:buFont typeface="Courier New"/>
              <a:buChar char="o"/>
            </a:pPr>
            <a:r>
              <a:rPr lang="en" sz="1800">
                <a:solidFill>
                  <a:schemeClr val="dk1"/>
                </a:solidFill>
              </a:rPr>
              <a:t>Allows for timeout within a certain period of inactivity (allegedly)</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105" name="Shape 105"/>
        <p:cNvGrpSpPr/>
        <p:nvPr/>
      </p:nvGrpSpPr>
      <p:grpSpPr>
        <a:xfrm>
          <a:off x="0" y="0"/>
          <a:ext cx="0" cy="0"/>
          <a:chOff x="0" y="0"/>
          <a:chExt cx="0" cy="0"/>
        </a:xfrm>
      </p:grpSpPr>
      <p:pic>
        <p:nvPicPr>
          <p:cNvPr id="106" name="Shape 106"/>
          <p:cNvPicPr preferRelativeResize="0"/>
          <p:nvPr/>
        </p:nvPicPr>
        <p:blipFill>
          <a:blip r:embed="rId3">
            <a:alphaModFix/>
          </a:blip>
          <a:stretch>
            <a:fillRect/>
          </a:stretch>
        </p:blipFill>
        <p:spPr>
          <a:xfrm>
            <a:off x="5286362" y="0"/>
            <a:ext cx="3857625" cy="5143500"/>
          </a:xfrm>
          <a:prstGeom prst="rect">
            <a:avLst/>
          </a:prstGeom>
          <a:noFill/>
          <a:ln>
            <a:noFill/>
          </a:ln>
        </p:spPr>
      </p:pic>
      <p:sp>
        <p:nvSpPr>
          <p:cNvPr id="107" name="Shape 107"/>
          <p:cNvSpPr txBox="1"/>
          <p:nvPr>
            <p:ph idx="1" type="body"/>
          </p:nvPr>
        </p:nvSpPr>
        <p:spPr>
          <a:xfrm>
            <a:off x="293100" y="1082325"/>
            <a:ext cx="4478099" cy="3725699"/>
          </a:xfrm>
          <a:prstGeom prst="rect">
            <a:avLst/>
          </a:prstGeom>
        </p:spPr>
        <p:txBody>
          <a:bodyPr anchorCtr="0" anchor="t" bIns="91425" lIns="91425" rIns="91425" tIns="91425">
            <a:noAutofit/>
          </a:bodyPr>
          <a:lstStyle/>
          <a:p>
            <a:pPr indent="-342900" lvl="0" marL="457200" rtl="0">
              <a:spcBef>
                <a:spcPts val="0"/>
              </a:spcBef>
              <a:buClr>
                <a:srgbClr val="000000"/>
              </a:buClr>
              <a:buSzPct val="100000"/>
              <a:buFont typeface="Arial"/>
              <a:buChar char="●"/>
            </a:pPr>
            <a:r>
              <a:rPr lang="en" sz="1800"/>
              <a:t>Linux Mint/Cinnamon</a:t>
            </a:r>
          </a:p>
          <a:p>
            <a:pPr indent="-342900" lvl="0" marL="457200" rtl="0">
              <a:spcBef>
                <a:spcPts val="0"/>
              </a:spcBef>
              <a:buClr>
                <a:srgbClr val="000000"/>
              </a:buClr>
              <a:buSzPct val="100000"/>
              <a:buFont typeface="Arial"/>
              <a:buChar char="●"/>
            </a:pPr>
            <a:r>
              <a:rPr lang="en" sz="1800"/>
              <a:t>8gb RAM / 250gb HD</a:t>
            </a:r>
          </a:p>
          <a:p>
            <a:pPr indent="-342900" lvl="0" marL="457200" rtl="0">
              <a:spcBef>
                <a:spcPts val="0"/>
              </a:spcBef>
              <a:buClr>
                <a:srgbClr val="000000"/>
              </a:buClr>
              <a:buSzPct val="100000"/>
              <a:buFont typeface="Arial"/>
              <a:buChar char="●"/>
            </a:pPr>
            <a:r>
              <a:rPr lang="en" sz="1800"/>
              <a:t>Planar PXL 2230 MW Touchscreen</a:t>
            </a:r>
          </a:p>
          <a:p>
            <a:pPr indent="-342900" lvl="0" marL="457200" rtl="0">
              <a:spcBef>
                <a:spcPts val="0"/>
              </a:spcBef>
              <a:buClr>
                <a:srgbClr val="000000"/>
              </a:buClr>
              <a:buSzPct val="100000"/>
              <a:buFont typeface="Arial"/>
              <a:buChar char="●"/>
            </a:pPr>
            <a:r>
              <a:rPr lang="en" sz="1800"/>
              <a:t>Star TSP 100 Receipt Printer</a:t>
            </a:r>
          </a:p>
          <a:p>
            <a:pPr indent="-342900" lvl="0" marL="457200" rtl="0">
              <a:spcBef>
                <a:spcPts val="0"/>
              </a:spcBef>
              <a:buClr>
                <a:srgbClr val="000000"/>
              </a:buClr>
              <a:buSzPct val="100000"/>
              <a:buFont typeface="Arial"/>
              <a:buChar char="●"/>
            </a:pPr>
            <a:r>
              <a:rPr lang="en" sz="1800"/>
              <a:t>Honeywell Scanner</a:t>
            </a:r>
          </a:p>
          <a:p>
            <a:pPr rtl="0" algn="ctr">
              <a:spcBef>
                <a:spcPts val="0"/>
              </a:spcBef>
              <a:buNone/>
            </a:pPr>
            <a:r>
              <a:rPr lang="en" sz="1800" u="sng"/>
              <a:t>Firefox Addons</a:t>
            </a:r>
          </a:p>
          <a:p>
            <a:pPr indent="-342900" lvl="0" marL="457200" rtl="0">
              <a:spcBef>
                <a:spcPts val="0"/>
              </a:spcBef>
              <a:buClr>
                <a:srgbClr val="000000"/>
              </a:buClr>
              <a:buSzPct val="100000"/>
              <a:buFont typeface="Arial"/>
              <a:buChar char="●"/>
            </a:pPr>
            <a:r>
              <a:rPr lang="en" sz="1800" u="sng">
                <a:solidFill>
                  <a:schemeClr val="hlink"/>
                </a:solidFill>
                <a:hlinkClick r:id="rId4"/>
              </a:rPr>
              <a:t>BlockSite</a:t>
            </a:r>
            <a:r>
              <a:rPr lang="en" sz="1800"/>
              <a:t> (whitelist catalog only)</a:t>
            </a:r>
          </a:p>
          <a:p>
            <a:pPr indent="-342900" lvl="0" marL="457200" rtl="0">
              <a:spcBef>
                <a:spcPts val="0"/>
              </a:spcBef>
              <a:buClr>
                <a:srgbClr val="000000"/>
              </a:buClr>
              <a:buSzPct val="100000"/>
              <a:buFont typeface="Arial"/>
              <a:buChar char="●"/>
            </a:pPr>
            <a:r>
              <a:rPr lang="en" sz="1800" u="sng">
                <a:solidFill>
                  <a:schemeClr val="hlink"/>
                </a:solidFill>
                <a:hlinkClick r:id="rId5"/>
              </a:rPr>
              <a:t>Public Fox</a:t>
            </a:r>
            <a:r>
              <a:rPr lang="en" sz="1800"/>
              <a:t> (lock settings)</a:t>
            </a:r>
          </a:p>
          <a:p>
            <a:pPr indent="-342900" lvl="0" marL="457200" rtl="0">
              <a:spcBef>
                <a:spcPts val="0"/>
              </a:spcBef>
              <a:buClr>
                <a:srgbClr val="000000"/>
              </a:buClr>
              <a:buSzPct val="100000"/>
              <a:buFont typeface="Arial"/>
              <a:buChar char="●"/>
            </a:pPr>
            <a:r>
              <a:rPr lang="en" sz="1800" u="sng">
                <a:solidFill>
                  <a:schemeClr val="hlink"/>
                </a:solidFill>
                <a:hlinkClick r:id="rId6"/>
              </a:rPr>
              <a:t>Reset Kiosk</a:t>
            </a:r>
            <a:r>
              <a:rPr lang="en" sz="1800"/>
              <a:t> (cycles every minute)</a:t>
            </a:r>
          </a:p>
          <a:p>
            <a:pPr rtl="0">
              <a:spcBef>
                <a:spcPts val="0"/>
              </a:spcBef>
              <a:buNone/>
            </a:pPr>
            <a:r>
              <a:t/>
            </a:r>
            <a:endParaRPr sz="1800"/>
          </a:p>
          <a:p>
            <a:pPr lvl="0" rtl="0" algn="ctr">
              <a:spcBef>
                <a:spcPts val="0"/>
              </a:spcBef>
              <a:buNone/>
            </a:pPr>
            <a:r>
              <a:rPr lang="en" sz="1800"/>
              <a:t>Older Computers? Chromebox?</a:t>
            </a:r>
          </a:p>
        </p:txBody>
      </p:sp>
      <p:sp>
        <p:nvSpPr>
          <p:cNvPr id="108" name="Shape 108"/>
          <p:cNvSpPr txBox="1"/>
          <p:nvPr/>
        </p:nvSpPr>
        <p:spPr>
          <a:xfrm>
            <a:off x="89750" y="150500"/>
            <a:ext cx="5036399" cy="678299"/>
          </a:xfrm>
          <a:prstGeom prst="rect">
            <a:avLst/>
          </a:prstGeom>
          <a:noFill/>
          <a:ln>
            <a:noFill/>
          </a:ln>
        </p:spPr>
        <p:txBody>
          <a:bodyPr anchorCtr="0" anchor="t" bIns="91425" lIns="91425" rIns="91425" tIns="91425">
            <a:noAutofit/>
          </a:bodyPr>
          <a:lstStyle/>
          <a:p>
            <a:pPr algn="ctr">
              <a:spcBef>
                <a:spcPts val="0"/>
              </a:spcBef>
              <a:buNone/>
            </a:pPr>
            <a:r>
              <a:rPr b="1" lang="en" sz="3000"/>
              <a:t>Example Self Check Setup</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We NEED reports!</a:t>
            </a:r>
          </a:p>
        </p:txBody>
      </p:sp>
      <p:sp>
        <p:nvSpPr>
          <p:cNvPr id="114" name="Shape 114"/>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rgbClr val="000000"/>
              </a:buClr>
              <a:buSzPct val="100000"/>
              <a:buFont typeface="Arial"/>
              <a:buChar char="●"/>
            </a:pPr>
            <a:r>
              <a:rPr lang="en"/>
              <a:t>Based on the self-check user profile</a:t>
            </a:r>
          </a:p>
          <a:p>
            <a:pPr indent="-419100" lvl="0" marL="457200" rtl="0">
              <a:spcBef>
                <a:spcPts val="0"/>
              </a:spcBef>
              <a:buClr>
                <a:srgbClr val="000000"/>
              </a:buClr>
              <a:buSzPct val="100000"/>
              <a:buFont typeface="Arial"/>
              <a:buChar char="●"/>
            </a:pPr>
            <a:r>
              <a:rPr lang="en"/>
              <a:t>Workstation-by-workstation basis</a:t>
            </a:r>
          </a:p>
          <a:p>
            <a:pPr indent="-419100" lvl="0" marL="457200" rtl="0">
              <a:spcBef>
                <a:spcPts val="0"/>
              </a:spcBef>
              <a:buClr>
                <a:srgbClr val="000000"/>
              </a:buClr>
              <a:buSzPct val="100000"/>
              <a:buFont typeface="Arial"/>
              <a:buChar char="●"/>
            </a:pPr>
            <a:r>
              <a:rPr lang="en"/>
              <a:t>Easy to generate</a:t>
            </a:r>
          </a:p>
          <a:p>
            <a:pPr lvl="0">
              <a:spcBef>
                <a:spcPts val="0"/>
              </a:spcBef>
              <a:buNone/>
            </a:pPr>
            <a:r>
              <a:t/>
            </a: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pic>
        <p:nvPicPr>
          <p:cNvPr id="119" name="Shape 11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Report Output Example</a:t>
            </a:r>
          </a:p>
        </p:txBody>
      </p:sp>
      <p:sp>
        <p:nvSpPr>
          <p:cNvPr id="125" name="Shape 125"/>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t/>
            </a:r>
            <a:endParaRPr/>
          </a:p>
        </p:txBody>
      </p:sp>
      <p:pic>
        <p:nvPicPr>
          <p:cNvPr id="126" name="Shape 126"/>
          <p:cNvPicPr preferRelativeResize="0"/>
          <p:nvPr/>
        </p:nvPicPr>
        <p:blipFill rotWithShape="1">
          <a:blip r:embed="rId3">
            <a:alphaModFix/>
          </a:blip>
          <a:srcRect b="42067" l="10702" r="47912" t="17533"/>
          <a:stretch/>
        </p:blipFill>
        <p:spPr>
          <a:xfrm>
            <a:off x="457200" y="1142475"/>
            <a:ext cx="8229600" cy="37257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Sage Hiccups</a:t>
            </a:r>
          </a:p>
        </p:txBody>
      </p:sp>
      <p:sp>
        <p:nvSpPr>
          <p:cNvPr id="132" name="Shape 132"/>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rgbClr val="000000"/>
              </a:buClr>
              <a:buSzPct val="100000"/>
              <a:buFont typeface="Arial"/>
              <a:buChar char="●"/>
            </a:pPr>
            <a:r>
              <a:rPr lang="en"/>
              <a:t>Barcode Regex</a:t>
            </a:r>
          </a:p>
          <a:p>
            <a:pPr indent="-419100" lvl="0" marL="457200" rtl="0">
              <a:spcBef>
                <a:spcPts val="0"/>
              </a:spcBef>
              <a:buClr>
                <a:srgbClr val="000000"/>
              </a:buClr>
              <a:buSzPct val="100000"/>
              <a:buFont typeface="Arial"/>
              <a:buChar char="●"/>
            </a:pPr>
            <a:r>
              <a:rPr lang="en"/>
              <a:t>Self Checks with Patron Passwords</a:t>
            </a:r>
          </a:p>
          <a:p>
            <a:pPr indent="-419100" lvl="0" marL="457200" rtl="0">
              <a:spcBef>
                <a:spcPts val="0"/>
              </a:spcBef>
              <a:buClr>
                <a:srgbClr val="000000"/>
              </a:buClr>
              <a:buSzPct val="100000"/>
              <a:buFont typeface="Arial"/>
              <a:buChar char="●"/>
            </a:pPr>
            <a:r>
              <a:rPr lang="en"/>
              <a:t>Small libraries not finding it necessary</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Bibliomation Hiccups</a:t>
            </a:r>
          </a:p>
        </p:txBody>
      </p:sp>
      <p:sp>
        <p:nvSpPr>
          <p:cNvPr id="138" name="Shape 138"/>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rgbClr val="000000"/>
              </a:buClr>
              <a:buSzPct val="100000"/>
              <a:buFont typeface="Arial"/>
              <a:buChar char="●"/>
            </a:pPr>
            <a:r>
              <a:rPr lang="en"/>
              <a:t>Using older equipment from vendor self-check machines</a:t>
            </a:r>
          </a:p>
          <a:p>
            <a:pPr indent="-419100" lvl="0" marL="457200" rtl="0">
              <a:spcBef>
                <a:spcPts val="0"/>
              </a:spcBef>
              <a:buClr>
                <a:srgbClr val="000000"/>
              </a:buClr>
              <a:buSzPct val="100000"/>
              <a:buFont typeface="Arial"/>
              <a:buChar char="●"/>
            </a:pPr>
            <a:r>
              <a:rPr lang="en"/>
              <a:t>Trouble with OpenKiosk (time-out settings and printer settings)</a:t>
            </a:r>
          </a:p>
          <a:p>
            <a:pPr indent="-419100" lvl="0" marL="457200" rtl="0">
              <a:spcBef>
                <a:spcPts val="0"/>
              </a:spcBef>
              <a:buClr>
                <a:srgbClr val="000000"/>
              </a:buClr>
              <a:buSzPct val="100000"/>
              <a:buFont typeface="Arial"/>
              <a:buChar char="●"/>
            </a:pPr>
            <a:r>
              <a:rPr lang="en"/>
              <a:t>Inability to limit circ items</a:t>
            </a:r>
          </a:p>
          <a:p>
            <a:pPr indent="-419100" lvl="0" marL="457200" rtl="0">
              <a:spcBef>
                <a:spcPts val="0"/>
              </a:spcBef>
              <a:buClr>
                <a:srgbClr val="000000"/>
              </a:buClr>
              <a:buSzPct val="100000"/>
              <a:buFont typeface="Arial"/>
              <a:buChar char="●"/>
            </a:pPr>
            <a:r>
              <a:rPr lang="en"/>
              <a:t>Specific special requests with receipt printer output</a:t>
            </a:r>
          </a:p>
          <a:p>
            <a:pPr lvl="0">
              <a:spcBef>
                <a:spcPts val="0"/>
              </a:spcBef>
              <a:buNone/>
            </a:pPr>
            <a:r>
              <a:t/>
            </a:r>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Default File Locations</a:t>
            </a:r>
          </a:p>
        </p:txBody>
      </p:sp>
      <p:sp>
        <p:nvSpPr>
          <p:cNvPr id="144" name="Shape 144"/>
          <p:cNvSpPr txBox="1"/>
          <p:nvPr>
            <p:ph idx="1" type="body"/>
          </p:nvPr>
        </p:nvSpPr>
        <p:spPr>
          <a:xfrm>
            <a:off x="457200" y="1242800"/>
            <a:ext cx="8229600" cy="3725699"/>
          </a:xfrm>
          <a:prstGeom prst="rect">
            <a:avLst/>
          </a:prstGeom>
        </p:spPr>
        <p:txBody>
          <a:bodyPr anchorCtr="0" anchor="t" bIns="91425" lIns="91425" rIns="91425" tIns="91425">
            <a:noAutofit/>
          </a:bodyPr>
          <a:lstStyle/>
          <a:p>
            <a:pPr lvl="0" rtl="0">
              <a:spcBef>
                <a:spcPts val="0"/>
              </a:spcBef>
              <a:buNone/>
            </a:pPr>
            <a:r>
              <a:rPr b="1" lang="en"/>
              <a:t>js:</a:t>
            </a:r>
          </a:p>
          <a:p>
            <a:pPr lvl="0" rtl="0">
              <a:spcBef>
                <a:spcPts val="0"/>
              </a:spcBef>
              <a:buNone/>
            </a:pPr>
            <a:r>
              <a:rPr lang="en"/>
              <a:t>/openils/var/web/js/ui/default/circ/selfcheck</a:t>
            </a:r>
          </a:p>
          <a:p>
            <a:pPr lvl="0" rtl="0">
              <a:spcBef>
                <a:spcPts val="0"/>
              </a:spcBef>
              <a:buNone/>
            </a:pPr>
            <a:r>
              <a:rPr b="1" lang="en"/>
              <a:t>css</a:t>
            </a:r>
            <a:r>
              <a:rPr lang="en"/>
              <a:t>:</a:t>
            </a:r>
          </a:p>
          <a:p>
            <a:pPr lvl="0" rtl="0">
              <a:spcBef>
                <a:spcPts val="0"/>
              </a:spcBef>
              <a:buNone/>
            </a:pPr>
            <a:r>
              <a:rPr lang="en"/>
              <a:t>/openils/var/web/css/skin/default</a:t>
            </a:r>
          </a:p>
          <a:p>
            <a:pPr lvl="0" rtl="0">
              <a:spcBef>
                <a:spcPts val="0"/>
              </a:spcBef>
              <a:buNone/>
            </a:pPr>
            <a:r>
              <a:rPr b="1" lang="en"/>
              <a:t>tt2 files:</a:t>
            </a:r>
          </a:p>
          <a:p>
            <a:pPr rtl="0">
              <a:spcBef>
                <a:spcPts val="0"/>
              </a:spcBef>
              <a:buNone/>
            </a:pPr>
            <a:r>
              <a:rPr lang="en"/>
              <a:t>/openils/var/templates/circ/selfcheck</a:t>
            </a:r>
          </a:p>
          <a:p>
            <a:pPr lvl="0" algn="ctr">
              <a:spcBef>
                <a:spcPts val="0"/>
              </a:spcBef>
              <a:buNone/>
            </a:pPr>
            <a:r>
              <a:rPr i="1" lang="en" sz="2400"/>
              <a:t>-- don’t be confused by the old XML selfcheck files!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Location and Education</a:t>
            </a:r>
          </a:p>
        </p:txBody>
      </p:sp>
      <p:sp>
        <p:nvSpPr>
          <p:cNvPr id="150" name="Shape 150"/>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rgbClr val="000000"/>
              </a:buClr>
              <a:buSzPct val="100000"/>
              <a:buFont typeface="Arial"/>
              <a:buChar char="●"/>
            </a:pPr>
            <a:r>
              <a:rPr lang="en"/>
              <a:t>Area with heavy foot traffic</a:t>
            </a:r>
          </a:p>
          <a:p>
            <a:pPr indent="-419100" lvl="0" marL="457200" rtl="0">
              <a:spcBef>
                <a:spcPts val="0"/>
              </a:spcBef>
              <a:buClr>
                <a:srgbClr val="000000"/>
              </a:buClr>
              <a:buSzPct val="100000"/>
              <a:buFont typeface="Arial"/>
              <a:buChar char="●"/>
            </a:pPr>
            <a:r>
              <a:rPr lang="en"/>
              <a:t>Close to the circ desk</a:t>
            </a:r>
          </a:p>
          <a:p>
            <a:pPr indent="-419100" lvl="0" marL="457200" rtl="0">
              <a:spcBef>
                <a:spcPts val="0"/>
              </a:spcBef>
              <a:buClr>
                <a:srgbClr val="000000"/>
              </a:buClr>
              <a:buSzPct val="100000"/>
              <a:buFont typeface="Arial"/>
              <a:buChar char="●"/>
            </a:pPr>
            <a:r>
              <a:rPr lang="en">
                <a:solidFill>
                  <a:schemeClr val="dk1"/>
                </a:solidFill>
              </a:rPr>
              <a:t>Staff willing to demo</a:t>
            </a:r>
          </a:p>
          <a:p>
            <a:pPr indent="-419100" lvl="0" marL="457200" rtl="0">
              <a:spcBef>
                <a:spcPts val="0"/>
              </a:spcBef>
              <a:buClr>
                <a:srgbClr val="000000"/>
              </a:buClr>
              <a:buSzPct val="100000"/>
              <a:buFont typeface="Arial"/>
              <a:buChar char="●"/>
            </a:pPr>
            <a:r>
              <a:rPr lang="en"/>
              <a:t>Plenty of signage/easy instructions</a:t>
            </a:r>
          </a:p>
          <a:p>
            <a:pPr lvl="0">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 name="Shape 35"/>
        <p:cNvGrpSpPr/>
        <p:nvPr/>
      </p:nvGrpSpPr>
      <p:grpSpPr>
        <a:xfrm>
          <a:off x="0" y="0"/>
          <a:ext cx="0" cy="0"/>
          <a:chOff x="0" y="0"/>
          <a:chExt cx="0" cy="0"/>
        </a:xfrm>
      </p:grpSpPr>
      <p:sp>
        <p:nvSpPr>
          <p:cNvPr id="36" name="Shape 3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Why Self-Check?</a:t>
            </a:r>
          </a:p>
        </p:txBody>
      </p:sp>
      <p:sp>
        <p:nvSpPr>
          <p:cNvPr id="37" name="Shape 37"/>
          <p:cNvSpPr txBox="1"/>
          <p:nvPr>
            <p:ph idx="1" type="body"/>
          </p:nvPr>
        </p:nvSpPr>
        <p:spPr>
          <a:xfrm>
            <a:off x="457200" y="1200150"/>
            <a:ext cx="3994500" cy="3725699"/>
          </a:xfrm>
          <a:prstGeom prst="rect">
            <a:avLst/>
          </a:prstGeom>
        </p:spPr>
        <p:txBody>
          <a:bodyPr anchorCtr="0" anchor="t" bIns="91425" lIns="91425" rIns="91425" tIns="91425">
            <a:noAutofit/>
          </a:bodyPr>
          <a:lstStyle/>
          <a:p>
            <a:pPr indent="-419100" lvl="0" marL="457200" rtl="0">
              <a:spcBef>
                <a:spcPts val="0"/>
              </a:spcBef>
              <a:buClr>
                <a:srgbClr val="000000"/>
              </a:buClr>
              <a:buSzPct val="100000"/>
              <a:buFont typeface="Arial"/>
              <a:buChar char="●"/>
            </a:pPr>
            <a:r>
              <a:rPr lang="en"/>
              <a:t>Curiosity</a:t>
            </a:r>
          </a:p>
          <a:p>
            <a:pPr indent="-419100" lvl="0" marL="457200" rtl="0">
              <a:spcBef>
                <a:spcPts val="0"/>
              </a:spcBef>
              <a:buClr>
                <a:srgbClr val="000000"/>
              </a:buClr>
              <a:buSzPct val="100000"/>
              <a:buFont typeface="Arial"/>
              <a:buChar char="●"/>
            </a:pPr>
            <a:r>
              <a:rPr lang="en"/>
              <a:t>Excitement</a:t>
            </a:r>
          </a:p>
          <a:p>
            <a:pPr indent="-419100" lvl="0" marL="457200" rtl="0">
              <a:spcBef>
                <a:spcPts val="0"/>
              </a:spcBef>
              <a:buClr>
                <a:srgbClr val="000000"/>
              </a:buClr>
              <a:buSzPct val="100000"/>
              <a:buFont typeface="Arial"/>
              <a:buChar char="●"/>
            </a:pPr>
            <a:r>
              <a:rPr lang="en"/>
              <a:t>Freedom</a:t>
            </a:r>
          </a:p>
          <a:p>
            <a:pPr indent="-419100" lvl="0" marL="457200" rtl="0">
              <a:spcBef>
                <a:spcPts val="0"/>
              </a:spcBef>
              <a:buClr>
                <a:srgbClr val="000000"/>
              </a:buClr>
              <a:buSzPct val="100000"/>
              <a:buFont typeface="Arial"/>
              <a:buChar char="●"/>
            </a:pPr>
            <a:r>
              <a:rPr lang="en"/>
              <a:t>Quick and simple</a:t>
            </a:r>
          </a:p>
          <a:p>
            <a:pPr indent="-419100" lvl="0" marL="457200">
              <a:spcBef>
                <a:spcPts val="0"/>
              </a:spcBef>
              <a:buClr>
                <a:srgbClr val="000000"/>
              </a:buClr>
              <a:buSzPct val="100000"/>
              <a:buFont typeface="Arial"/>
              <a:buChar char="●"/>
            </a:pPr>
            <a:r>
              <a:rPr lang="en"/>
              <a:t>Becoming the norm</a:t>
            </a:r>
          </a:p>
        </p:txBody>
      </p:sp>
      <p:sp>
        <p:nvSpPr>
          <p:cNvPr id="38" name="Shape 38"/>
          <p:cNvSpPr txBox="1"/>
          <p:nvPr>
            <p:ph idx="2" type="body"/>
          </p:nvPr>
        </p:nvSpPr>
        <p:spPr>
          <a:xfrm>
            <a:off x="4692273" y="1200150"/>
            <a:ext cx="3994500" cy="3725699"/>
          </a:xfrm>
          <a:prstGeom prst="rect">
            <a:avLst/>
          </a:prstGeom>
        </p:spPr>
        <p:txBody>
          <a:bodyPr anchorCtr="0" anchor="t" bIns="91425" lIns="91425" rIns="91425" tIns="91425">
            <a:noAutofit/>
          </a:bodyPr>
          <a:lstStyle/>
          <a:p>
            <a:pPr>
              <a:spcBef>
                <a:spcPts val="0"/>
              </a:spcBef>
              <a:buNone/>
            </a:pPr>
            <a:r>
              <a:t/>
            </a:r>
            <a:endParaRPr/>
          </a:p>
        </p:txBody>
      </p:sp>
      <p:pic>
        <p:nvPicPr>
          <p:cNvPr id="39" name="Shape 39"/>
          <p:cNvPicPr preferRelativeResize="0"/>
          <p:nvPr/>
        </p:nvPicPr>
        <p:blipFill>
          <a:blip r:embed="rId3">
            <a:alphaModFix/>
          </a:blip>
          <a:stretch>
            <a:fillRect/>
          </a:stretch>
        </p:blipFill>
        <p:spPr>
          <a:xfrm>
            <a:off x="4369725" y="1200150"/>
            <a:ext cx="4665550" cy="3725700"/>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Thank you!</a:t>
            </a:r>
          </a:p>
        </p:txBody>
      </p:sp>
      <p:sp>
        <p:nvSpPr>
          <p:cNvPr id="156" name="Shape 156"/>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rPr lang="en"/>
              <a:t>Questions?</a:t>
            </a:r>
          </a:p>
        </p:txBody>
      </p:sp>
      <p:pic>
        <p:nvPicPr>
          <p:cNvPr id="157" name="Shape 157"/>
          <p:cNvPicPr preferRelativeResize="0"/>
          <p:nvPr/>
        </p:nvPicPr>
        <p:blipFill>
          <a:blip r:embed="rId3">
            <a:alphaModFix/>
          </a:blip>
          <a:stretch>
            <a:fillRect/>
          </a:stretch>
        </p:blipFill>
        <p:spPr>
          <a:xfrm>
            <a:off x="5757146" y="728350"/>
            <a:ext cx="2765100" cy="3686800"/>
          </a:xfrm>
          <a:prstGeom prst="rect">
            <a:avLst/>
          </a:prstGeom>
          <a:noFill/>
          <a:ln>
            <a:noFill/>
          </a:ln>
        </p:spPr>
      </p:pic>
      <p:sp>
        <p:nvSpPr>
          <p:cNvPr id="158" name="Shape 158"/>
          <p:cNvSpPr txBox="1"/>
          <p:nvPr/>
        </p:nvSpPr>
        <p:spPr>
          <a:xfrm>
            <a:off x="6023250" y="4415150"/>
            <a:ext cx="2232900" cy="355800"/>
          </a:xfrm>
          <a:prstGeom prst="rect">
            <a:avLst/>
          </a:prstGeom>
          <a:noFill/>
          <a:ln>
            <a:noFill/>
          </a:ln>
        </p:spPr>
        <p:txBody>
          <a:bodyPr anchorCtr="0" anchor="t" bIns="91425" lIns="91425" rIns="91425" tIns="91425">
            <a:noAutofit/>
          </a:bodyPr>
          <a:lstStyle/>
          <a:p>
            <a:pPr>
              <a:spcBef>
                <a:spcPts val="0"/>
              </a:spcBef>
              <a:buNone/>
            </a:pPr>
            <a:r>
              <a:rPr i="1" lang="en" sz="1200"/>
              <a:t>Lakeview, OR -  Main Library</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 name="Shape 43"/>
        <p:cNvGrpSpPr/>
        <p:nvPr/>
      </p:nvGrpSpPr>
      <p:grpSpPr>
        <a:xfrm>
          <a:off x="0" y="0"/>
          <a:ext cx="0" cy="0"/>
          <a:chOff x="0" y="0"/>
          <a:chExt cx="0" cy="0"/>
        </a:xfrm>
      </p:grpSpPr>
      <p:sp>
        <p:nvSpPr>
          <p:cNvPr id="44" name="Shape 44"/>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rgbClr val="000000"/>
              </a:buClr>
              <a:buSzPct val="100000"/>
              <a:buFont typeface="Arial"/>
              <a:buChar char="●"/>
            </a:pPr>
            <a:r>
              <a:rPr lang="en"/>
              <a:t>Say it all together: </a:t>
            </a:r>
            <a:r>
              <a:rPr b="1" lang="en"/>
              <a:t>OPEN SOURCE!</a:t>
            </a:r>
          </a:p>
          <a:p>
            <a:pPr indent="-419100" lvl="0" marL="457200" rtl="0">
              <a:spcBef>
                <a:spcPts val="0"/>
              </a:spcBef>
              <a:buClr>
                <a:srgbClr val="000000"/>
              </a:buClr>
              <a:buSzPct val="100000"/>
              <a:buFont typeface="Arial"/>
              <a:buChar char="●"/>
            </a:pPr>
            <a:r>
              <a:rPr lang="en"/>
              <a:t>Contains all the main reasons why we heart Evergreen</a:t>
            </a:r>
          </a:p>
          <a:p>
            <a:pPr indent="-381000" lvl="1" marL="914400" rtl="0">
              <a:spcBef>
                <a:spcPts val="0"/>
              </a:spcBef>
              <a:buClr>
                <a:srgbClr val="000000"/>
              </a:buClr>
              <a:buSzPct val="80000"/>
              <a:buFont typeface="Courier New"/>
              <a:buChar char="o"/>
            </a:pPr>
            <a:r>
              <a:rPr lang="en"/>
              <a:t>Easy to implement</a:t>
            </a:r>
          </a:p>
          <a:p>
            <a:pPr indent="-381000" lvl="1" marL="914400" rtl="0">
              <a:spcBef>
                <a:spcPts val="0"/>
              </a:spcBef>
              <a:buClr>
                <a:srgbClr val="000000"/>
              </a:buClr>
              <a:buSzPct val="80000"/>
              <a:buFont typeface="Courier New"/>
              <a:buChar char="o"/>
            </a:pPr>
            <a:r>
              <a:rPr lang="en"/>
              <a:t>Customizable</a:t>
            </a:r>
          </a:p>
          <a:p>
            <a:pPr indent="-381000" lvl="1" marL="914400" rtl="0">
              <a:spcBef>
                <a:spcPts val="0"/>
              </a:spcBef>
              <a:buClr>
                <a:srgbClr val="000000"/>
              </a:buClr>
              <a:buSzPct val="80000"/>
              <a:buFont typeface="Courier New"/>
              <a:buChar char="o"/>
            </a:pPr>
            <a:r>
              <a:rPr lang="en"/>
              <a:t>Ability to develop</a:t>
            </a:r>
          </a:p>
          <a:p>
            <a:pPr indent="0" lvl="0" marL="457200" rtl="0">
              <a:spcBef>
                <a:spcPts val="0"/>
              </a:spcBef>
              <a:buNone/>
            </a:pPr>
            <a:r>
              <a:t/>
            </a:r>
            <a:endParaRPr/>
          </a:p>
          <a:p>
            <a:pPr indent="0" lvl="0" marL="457200">
              <a:spcBef>
                <a:spcPts val="0"/>
              </a:spcBef>
              <a:buNone/>
            </a:pPr>
            <a:r>
              <a:t/>
            </a:r>
            <a:endParaRPr/>
          </a:p>
        </p:txBody>
      </p:sp>
      <p:sp>
        <p:nvSpPr>
          <p:cNvPr id="45" name="Shape 45"/>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sz="3000"/>
              <a:t>Great! Now why Evergreen Self-Check?</a:t>
            </a:r>
          </a:p>
        </p:txBody>
      </p:sp>
      <p:pic>
        <p:nvPicPr>
          <p:cNvPr id="46" name="Shape 46"/>
          <p:cNvPicPr preferRelativeResize="0"/>
          <p:nvPr/>
        </p:nvPicPr>
        <p:blipFill>
          <a:blip r:embed="rId3">
            <a:alphaModFix/>
          </a:blip>
          <a:stretch>
            <a:fillRect/>
          </a:stretch>
        </p:blipFill>
        <p:spPr>
          <a:xfrm>
            <a:off x="4681425" y="2560375"/>
            <a:ext cx="3333750" cy="7092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 name="Shape 50"/>
        <p:cNvGrpSpPr/>
        <p:nvPr/>
      </p:nvGrpSpPr>
      <p:grpSpPr>
        <a:xfrm>
          <a:off x="0" y="0"/>
          <a:ext cx="0" cy="0"/>
          <a:chOff x="0" y="0"/>
          <a:chExt cx="0" cy="0"/>
        </a:xfrm>
      </p:grpSpPr>
      <p:sp>
        <p:nvSpPr>
          <p:cNvPr id="51" name="Shape 51"/>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Brief Bibliomation Background	</a:t>
            </a:r>
          </a:p>
        </p:txBody>
      </p:sp>
      <p:sp>
        <p:nvSpPr>
          <p:cNvPr id="52" name="Shape 52"/>
          <p:cNvSpPr txBox="1"/>
          <p:nvPr>
            <p:ph idx="1" type="body"/>
          </p:nvPr>
        </p:nvSpPr>
        <p:spPr>
          <a:xfrm>
            <a:off x="457200" y="1232925"/>
            <a:ext cx="8229600" cy="3725699"/>
          </a:xfrm>
          <a:prstGeom prst="rect">
            <a:avLst/>
          </a:prstGeom>
        </p:spPr>
        <p:txBody>
          <a:bodyPr anchorCtr="0" anchor="t" bIns="91425" lIns="91425" rIns="91425" tIns="91425">
            <a:noAutofit/>
          </a:bodyPr>
          <a:lstStyle/>
          <a:p>
            <a:pPr indent="-419100" lvl="0" marL="457200" rtl="0">
              <a:spcBef>
                <a:spcPts val="0"/>
              </a:spcBef>
              <a:buClr>
                <a:srgbClr val="000000"/>
              </a:buClr>
              <a:buSzPct val="100000"/>
              <a:buFont typeface="Arial"/>
              <a:buChar char="●"/>
            </a:pPr>
            <a:r>
              <a:rPr lang="en"/>
              <a:t>Largest of Connecticut’s library consortiums</a:t>
            </a:r>
          </a:p>
          <a:p>
            <a:pPr indent="-419100" lvl="0" marL="457200" rtl="0">
              <a:spcBef>
                <a:spcPts val="0"/>
              </a:spcBef>
              <a:buClr>
                <a:srgbClr val="000000"/>
              </a:buClr>
              <a:buSzPct val="100000"/>
              <a:buFont typeface="Arial"/>
              <a:buChar char="●"/>
            </a:pPr>
            <a:r>
              <a:rPr lang="en"/>
              <a:t>59 public libraries</a:t>
            </a:r>
          </a:p>
          <a:p>
            <a:pPr indent="-419100" lvl="0" marL="457200" rtl="0">
              <a:spcBef>
                <a:spcPts val="0"/>
              </a:spcBef>
              <a:buClr>
                <a:srgbClr val="000000"/>
              </a:buClr>
              <a:buSzPct val="100000"/>
              <a:buFont typeface="Arial"/>
              <a:buChar char="●"/>
            </a:pPr>
            <a:r>
              <a:rPr lang="en"/>
              <a:t>16 K-12 school libraries</a:t>
            </a:r>
          </a:p>
          <a:p>
            <a:pPr indent="-419100" lvl="0" marL="457200" rtl="0">
              <a:spcBef>
                <a:spcPts val="0"/>
              </a:spcBef>
              <a:buClr>
                <a:srgbClr val="000000"/>
              </a:buClr>
              <a:buSzPct val="100000"/>
              <a:buFont typeface="Arial"/>
              <a:buChar char="●"/>
            </a:pPr>
            <a:r>
              <a:rPr lang="en"/>
              <a:t>Migrated to Evergreen in 2011</a:t>
            </a:r>
          </a:p>
        </p:txBody>
      </p:sp>
      <p:pic>
        <p:nvPicPr>
          <p:cNvPr id="53" name="Shape 53"/>
          <p:cNvPicPr preferRelativeResize="0"/>
          <p:nvPr/>
        </p:nvPicPr>
        <p:blipFill>
          <a:blip r:embed="rId3">
            <a:alphaModFix/>
          </a:blip>
          <a:stretch>
            <a:fillRect/>
          </a:stretch>
        </p:blipFill>
        <p:spPr>
          <a:xfrm>
            <a:off x="2354775" y="3255025"/>
            <a:ext cx="3326000" cy="1703598"/>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Brief Sage Background</a:t>
            </a:r>
          </a:p>
        </p:txBody>
      </p:sp>
      <p:sp>
        <p:nvSpPr>
          <p:cNvPr id="59" name="Shape 59"/>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rgbClr val="000000"/>
              </a:buClr>
              <a:buSzPct val="100000"/>
              <a:buFont typeface="Arial"/>
              <a:buChar char="●"/>
            </a:pPr>
            <a:r>
              <a:rPr lang="en"/>
              <a:t>Consortium of 76 member libraries in fifteen counties of eastern and central Oregon</a:t>
            </a:r>
          </a:p>
          <a:p>
            <a:pPr indent="-419100" lvl="0" marL="457200" rtl="0">
              <a:spcBef>
                <a:spcPts val="0"/>
              </a:spcBef>
              <a:buClr>
                <a:srgbClr val="000000"/>
              </a:buClr>
              <a:buSzPct val="100000"/>
              <a:buFont typeface="Arial"/>
              <a:buChar char="●"/>
            </a:pPr>
            <a:r>
              <a:rPr lang="en"/>
              <a:t>Migrated to Evergreen in December, 2010</a:t>
            </a:r>
          </a:p>
          <a:p>
            <a:pPr lvl="0">
              <a:spcBef>
                <a:spcPts val="0"/>
              </a:spcBef>
              <a:buNone/>
            </a:pPr>
            <a:r>
              <a:t/>
            </a:r>
            <a:endParaRPr/>
          </a:p>
        </p:txBody>
      </p:sp>
      <p:pic>
        <p:nvPicPr>
          <p:cNvPr id="60" name="Shape 60"/>
          <p:cNvPicPr preferRelativeResize="0"/>
          <p:nvPr/>
        </p:nvPicPr>
        <p:blipFill>
          <a:blip r:embed="rId3">
            <a:alphaModFix/>
          </a:blip>
          <a:stretch>
            <a:fillRect/>
          </a:stretch>
        </p:blipFill>
        <p:spPr>
          <a:xfrm>
            <a:off x="3146675" y="2875525"/>
            <a:ext cx="2850650" cy="21857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sz="3000"/>
              <a:t>Bibliomation’s Self-Check Pilot Project</a:t>
            </a:r>
          </a:p>
        </p:txBody>
      </p:sp>
      <p:sp>
        <p:nvSpPr>
          <p:cNvPr id="66" name="Shape 66"/>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81000" lvl="0" marL="457200" rtl="0" algn="l">
              <a:spcBef>
                <a:spcPts val="0"/>
              </a:spcBef>
              <a:buClr>
                <a:srgbClr val="000000"/>
              </a:buClr>
              <a:buSzPct val="100000"/>
              <a:buFont typeface="Arial"/>
              <a:buChar char="●"/>
            </a:pPr>
            <a:r>
              <a:rPr lang="en" sz="2400"/>
              <a:t>Initiated in the Spring of 2014</a:t>
            </a:r>
          </a:p>
          <a:p>
            <a:pPr indent="-381000" lvl="0" marL="457200" rtl="0" algn="l">
              <a:spcBef>
                <a:spcPts val="0"/>
              </a:spcBef>
              <a:buClr>
                <a:srgbClr val="000000"/>
              </a:buClr>
              <a:buSzPct val="100000"/>
              <a:buFont typeface="Arial"/>
              <a:buChar char="●"/>
            </a:pPr>
            <a:r>
              <a:rPr lang="en" sz="2400"/>
              <a:t>Two interested libraries on </a:t>
            </a:r>
          </a:p>
          <a:p>
            <a:pPr indent="457200" lvl="0" rtl="0" algn="l">
              <a:spcBef>
                <a:spcPts val="0"/>
              </a:spcBef>
              <a:buNone/>
            </a:pPr>
            <a:r>
              <a:rPr lang="en" sz="2400"/>
              <a:t>opposite sides of the state</a:t>
            </a:r>
          </a:p>
          <a:p>
            <a:pPr indent="-381000" lvl="0" marL="457200" rtl="0" algn="l">
              <a:spcBef>
                <a:spcPts val="0"/>
              </a:spcBef>
              <a:buClr>
                <a:srgbClr val="000000"/>
              </a:buClr>
              <a:buSzPct val="100000"/>
              <a:buFont typeface="Arial"/>
              <a:buChar char="●"/>
            </a:pPr>
            <a:r>
              <a:rPr lang="en" sz="2400"/>
              <a:t>Need for solid documentation </a:t>
            </a:r>
          </a:p>
          <a:p>
            <a:pPr indent="0" lvl="0" marL="457200" rtl="0" algn="l">
              <a:spcBef>
                <a:spcPts val="0"/>
              </a:spcBef>
              <a:buNone/>
            </a:pPr>
            <a:r>
              <a:rPr lang="en" sz="2400"/>
              <a:t>and implementation</a:t>
            </a:r>
          </a:p>
          <a:p>
            <a:pPr lvl="0" rtl="0" algn="l">
              <a:spcBef>
                <a:spcPts val="0"/>
              </a:spcBef>
              <a:buNone/>
            </a:pPr>
            <a:r>
              <a:t/>
            </a:r>
            <a:endParaRPr sz="2400"/>
          </a:p>
        </p:txBody>
      </p:sp>
      <p:pic>
        <p:nvPicPr>
          <p:cNvPr id="67" name="Shape 67"/>
          <p:cNvPicPr preferRelativeResize="0"/>
          <p:nvPr/>
        </p:nvPicPr>
        <p:blipFill>
          <a:blip r:embed="rId3">
            <a:alphaModFix/>
          </a:blip>
          <a:stretch>
            <a:fillRect/>
          </a:stretch>
        </p:blipFill>
        <p:spPr>
          <a:xfrm>
            <a:off x="5215700" y="1015600"/>
            <a:ext cx="2882849" cy="364292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Setting up a self-check station</a:t>
            </a:r>
          </a:p>
        </p:txBody>
      </p:sp>
      <p:sp>
        <p:nvSpPr>
          <p:cNvPr id="73" name="Shape 73"/>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rgbClr val="000000"/>
              </a:buClr>
              <a:buSzPct val="100000"/>
              <a:buFont typeface="Arial"/>
              <a:buChar char="●"/>
            </a:pPr>
            <a:r>
              <a:rPr lang="en" u="sng">
                <a:solidFill>
                  <a:schemeClr val="hlink"/>
                </a:solidFill>
                <a:hlinkClick r:id="rId3"/>
              </a:rPr>
              <a:t>https://[hostname]/eg/circ/selfcheck/main</a:t>
            </a:r>
          </a:p>
          <a:p>
            <a:pPr indent="-419100" lvl="0" marL="457200" rtl="0">
              <a:spcBef>
                <a:spcPts val="0"/>
              </a:spcBef>
              <a:buClr>
                <a:srgbClr val="000000"/>
              </a:buClr>
              <a:buSzPct val="100000"/>
              <a:buFont typeface="Arial"/>
              <a:buChar char="●"/>
            </a:pPr>
            <a:r>
              <a:rPr lang="en"/>
              <a:t>Workstations?</a:t>
            </a:r>
          </a:p>
          <a:p>
            <a:pPr indent="-342900" lvl="1" marL="914400" rtl="0">
              <a:spcBef>
                <a:spcPts val="0"/>
              </a:spcBef>
              <a:buClr>
                <a:srgbClr val="000000"/>
              </a:buClr>
              <a:buSzPct val="100000"/>
              <a:buFont typeface="Courier New"/>
              <a:buChar char="o"/>
            </a:pPr>
            <a:r>
              <a:rPr lang="en" sz="1800"/>
              <a:t>Enable: Library Settings &gt; Self Check: Workstation Required</a:t>
            </a:r>
          </a:p>
          <a:p>
            <a:pPr indent="-419100" lvl="0" marL="457200" rtl="0">
              <a:spcBef>
                <a:spcPts val="0"/>
              </a:spcBef>
              <a:buClr>
                <a:srgbClr val="000000"/>
              </a:buClr>
              <a:buSzPct val="100000"/>
              <a:buFont typeface="Arial"/>
              <a:buChar char="●"/>
            </a:pPr>
            <a:r>
              <a:rPr lang="en"/>
              <a:t>Login with a staff account that has circulation privileges</a:t>
            </a:r>
          </a:p>
          <a:p>
            <a:pPr indent="-419100" lvl="0" marL="457200" rtl="0">
              <a:spcBef>
                <a:spcPts val="0"/>
              </a:spcBef>
              <a:buClr>
                <a:srgbClr val="000000"/>
              </a:buClr>
              <a:buSzPct val="100000"/>
              <a:buFont typeface="Arial"/>
              <a:buChar char="●"/>
            </a:pPr>
            <a:r>
              <a:rPr lang="en"/>
              <a:t>Create a self-check user profile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Library Settings</a:t>
            </a:r>
          </a:p>
        </p:txBody>
      </p:sp>
      <p:sp>
        <p:nvSpPr>
          <p:cNvPr id="79" name="Shape 79"/>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a:spcBef>
                <a:spcPts val="0"/>
              </a:spcBef>
              <a:buClr>
                <a:srgbClr val="000000"/>
              </a:buClr>
              <a:buSzPct val="100000"/>
              <a:buFont typeface="Arial"/>
              <a:buChar char="●"/>
            </a:pPr>
            <a:r>
              <a:rPr lang="en"/>
              <a:t>Override events list (LP 1371752)</a:t>
            </a:r>
          </a:p>
        </p:txBody>
      </p:sp>
      <p:pic>
        <p:nvPicPr>
          <p:cNvPr id="80" name="Shape 80"/>
          <p:cNvPicPr preferRelativeResize="0"/>
          <p:nvPr/>
        </p:nvPicPr>
        <p:blipFill>
          <a:blip r:embed="rId3">
            <a:alphaModFix/>
          </a:blip>
          <a:stretch>
            <a:fillRect/>
          </a:stretch>
        </p:blipFill>
        <p:spPr>
          <a:xfrm>
            <a:off x="1501136" y="2007250"/>
            <a:ext cx="6005125" cy="211149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Customize!</a:t>
            </a:r>
          </a:p>
        </p:txBody>
      </p:sp>
      <p:sp>
        <p:nvSpPr>
          <p:cNvPr id="86" name="Shape 86"/>
          <p:cNvSpPr txBox="1"/>
          <p:nvPr>
            <p:ph idx="1" type="body"/>
          </p:nvPr>
        </p:nvSpPr>
        <p:spPr>
          <a:xfrm>
            <a:off x="457200" y="1181558"/>
            <a:ext cx="8229600" cy="3725699"/>
          </a:xfrm>
          <a:prstGeom prst="rect">
            <a:avLst/>
          </a:prstGeom>
        </p:spPr>
        <p:txBody>
          <a:bodyPr anchorCtr="0" anchor="t" bIns="91425" lIns="91425" rIns="91425" tIns="91425">
            <a:noAutofit/>
          </a:bodyPr>
          <a:lstStyle/>
          <a:p>
            <a:pPr indent="-381000" lvl="0" marL="457200" rtl="0">
              <a:lnSpc>
                <a:spcPct val="115000"/>
              </a:lnSpc>
              <a:spcBef>
                <a:spcPts val="0"/>
              </a:spcBef>
              <a:buClr>
                <a:srgbClr val="000000"/>
              </a:buClr>
              <a:buSzPct val="100000"/>
              <a:buFont typeface="Arial"/>
              <a:buChar char="●"/>
            </a:pPr>
            <a:r>
              <a:rPr lang="en" sz="2400"/>
              <a:t>Logo?</a:t>
            </a:r>
          </a:p>
          <a:p>
            <a:pPr indent="-342900" lvl="1" marL="914400" rtl="0">
              <a:lnSpc>
                <a:spcPct val="115000"/>
              </a:lnSpc>
              <a:spcBef>
                <a:spcPts val="0"/>
              </a:spcBef>
              <a:buClr>
                <a:srgbClr val="000000"/>
              </a:buClr>
              <a:buSzPct val="100000"/>
              <a:buFont typeface="Courier New"/>
              <a:buChar char="o"/>
            </a:pPr>
            <a:r>
              <a:rPr lang="en" sz="1800"/>
              <a:t>banner.tt2</a:t>
            </a:r>
          </a:p>
          <a:p>
            <a:pPr indent="-381000" lvl="0" marL="457200" rtl="0">
              <a:lnSpc>
                <a:spcPct val="115000"/>
              </a:lnSpc>
              <a:spcBef>
                <a:spcPts val="0"/>
              </a:spcBef>
              <a:buClr>
                <a:srgbClr val="000000"/>
              </a:buClr>
              <a:buSzPct val="100000"/>
              <a:buFont typeface="Arial"/>
              <a:buChar char="●"/>
            </a:pPr>
            <a:r>
              <a:rPr lang="en" sz="2400"/>
              <a:t>Custom checkout sounds?</a:t>
            </a:r>
          </a:p>
          <a:p>
            <a:pPr indent="-342900" lvl="1" marL="914400" rtl="0">
              <a:lnSpc>
                <a:spcPct val="115000"/>
              </a:lnSpc>
              <a:spcBef>
                <a:spcPts val="0"/>
              </a:spcBef>
              <a:buClr>
                <a:srgbClr val="000000"/>
              </a:buClr>
              <a:buSzPct val="100000"/>
              <a:buFont typeface="Courier New"/>
              <a:buChar char="o"/>
            </a:pPr>
            <a:r>
              <a:rPr lang="en" sz="1800"/>
              <a:t>audio_config.tt2</a:t>
            </a:r>
          </a:p>
          <a:p>
            <a:pPr indent="-317500" lvl="2" marL="1371600" rtl="0">
              <a:lnSpc>
                <a:spcPct val="115000"/>
              </a:lnSpc>
              <a:spcBef>
                <a:spcPts val="0"/>
              </a:spcBef>
              <a:buClr>
                <a:srgbClr val="000000"/>
              </a:buClr>
              <a:buSzPct val="100000"/>
              <a:buFont typeface="Wingdings"/>
              <a:buChar char="§"/>
            </a:pPr>
            <a:r>
              <a:rPr lang="en" sz="1400"/>
              <a:t>make sure “Self Check: Audio Alerts” Library Setting is enabled</a:t>
            </a:r>
          </a:p>
          <a:p>
            <a:pPr indent="-381000" lvl="0" marL="457200" rtl="0">
              <a:lnSpc>
                <a:spcPct val="115000"/>
              </a:lnSpc>
              <a:spcBef>
                <a:spcPts val="0"/>
              </a:spcBef>
              <a:buClr>
                <a:srgbClr val="000000"/>
              </a:buClr>
              <a:buSzPct val="100000"/>
              <a:buFont typeface="Arial"/>
              <a:buChar char="●"/>
            </a:pPr>
            <a:r>
              <a:rPr lang="en" sz="2400"/>
              <a:t>Receipts?</a:t>
            </a:r>
          </a:p>
          <a:p>
            <a:pPr indent="-342900" lvl="1" marL="914400" rtl="0">
              <a:lnSpc>
                <a:spcPct val="115000"/>
              </a:lnSpc>
              <a:spcBef>
                <a:spcPts val="0"/>
              </a:spcBef>
              <a:buClr>
                <a:srgbClr val="000000"/>
              </a:buClr>
              <a:buSzPct val="100000"/>
              <a:buFont typeface="Courier New"/>
              <a:buChar char="o"/>
            </a:pPr>
            <a:r>
              <a:rPr lang="en" sz="1800"/>
              <a:t>Admin &gt; Local Administration &gt; Notifications / Action Triggers</a:t>
            </a:r>
          </a:p>
          <a:p>
            <a:pPr indent="-342900" lvl="2" marL="1371600" rtl="0">
              <a:lnSpc>
                <a:spcPct val="115000"/>
              </a:lnSpc>
              <a:spcBef>
                <a:spcPts val="0"/>
              </a:spcBef>
              <a:buClr>
                <a:srgbClr val="000000"/>
              </a:buClr>
              <a:buSzPct val="128571"/>
              <a:buFont typeface="Wingdings"/>
              <a:buChar char="§"/>
            </a:pPr>
            <a:r>
              <a:rPr lang="en" sz="1400"/>
              <a:t>Self-Checkout Receipt + Fines/Holds/Items Out Receipts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