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98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15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94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8272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83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4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6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1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3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1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1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84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6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6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5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7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evergreen-ils.org/involvemen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evergreen-ils.org/communicate/committe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lussier@masslnc.org" TargetMode="External"/><Relationship Id="rId2" Type="http://schemas.openxmlformats.org/officeDocument/2006/relationships/hyperlink" Target="mailto:director@hagerstownlibrary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hae@esilibrar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evergreen-ils.org/doku.php?id=community_servers#community_demo_servers" TargetMode="External"/><Relationship Id="rId2" Type="http://schemas.openxmlformats.org/officeDocument/2006/relationships/hyperlink" Target="https://evergreen-ils.org/egdownloads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hyperlink" Target="http://docs.evergreen-il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54015"/>
            <a:ext cx="7766936" cy="2696821"/>
          </a:xfrm>
        </p:spPr>
        <p:txBody>
          <a:bodyPr/>
          <a:lstStyle/>
          <a:p>
            <a:pPr algn="ctr"/>
            <a:r>
              <a:rPr lang="en-US" dirty="0"/>
              <a:t>Welcome to</a:t>
            </a: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64419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Evergreen International Conference 2016</a:t>
            </a:r>
          </a:p>
          <a:p>
            <a:pPr algn="ctr"/>
            <a:r>
              <a:rPr lang="en-US" dirty="0"/>
              <a:t>Raleigh, North Carolina</a:t>
            </a:r>
          </a:p>
        </p:txBody>
      </p:sp>
      <p:pic>
        <p:nvPicPr>
          <p:cNvPr id="1026" name="Picture 2" descr="Back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23" y="3212602"/>
            <a:ext cx="4812057" cy="83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53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Involved!</a:t>
            </a:r>
            <a:br>
              <a:rPr lang="en-US" dirty="0"/>
            </a:br>
            <a:r>
              <a:rPr lang="en-US" sz="3200" dirty="0"/>
              <a:t>(No Programming Skills Needed)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231097" cy="4143496"/>
          </a:xfrm>
        </p:spPr>
        <p:txBody>
          <a:bodyPr/>
          <a:lstStyle/>
          <a:p>
            <a:r>
              <a:rPr lang="en-US" dirty="0"/>
              <a:t>Join a listserv and introduce yourself </a:t>
            </a:r>
          </a:p>
          <a:p>
            <a:r>
              <a:rPr lang="en-US" dirty="0"/>
              <a:t>Stop by IRC #Evergreen</a:t>
            </a:r>
          </a:p>
          <a:p>
            <a:r>
              <a:rPr lang="en-US" dirty="0"/>
              <a:t>Connect with Evergreen libraries in your area</a:t>
            </a:r>
          </a:p>
          <a:p>
            <a:r>
              <a:rPr lang="en-US" dirty="0"/>
              <a:t>Attend an Evergreen conference (look, you’re already involved!)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https://evergreen-ils.org/involvement/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0541" r="18233" b="1826"/>
          <a:stretch/>
        </p:blipFill>
        <p:spPr>
          <a:xfrm>
            <a:off x="6207369" y="1702287"/>
            <a:ext cx="3569676" cy="38188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3072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6047"/>
            <a:ext cx="8596668" cy="4265316"/>
          </a:xfrm>
        </p:spPr>
        <p:txBody>
          <a:bodyPr>
            <a:normAutofit/>
          </a:bodyPr>
          <a:lstStyle/>
          <a:p>
            <a:r>
              <a:rPr lang="en-US" dirty="0"/>
              <a:t>Evergreen Oversight Board</a:t>
            </a:r>
          </a:p>
          <a:p>
            <a:r>
              <a:rPr lang="en-US" dirty="0"/>
              <a:t>Documentation Interest Group</a:t>
            </a:r>
          </a:p>
          <a:p>
            <a:r>
              <a:rPr lang="en-US" dirty="0"/>
              <a:t>Evergreen Web Team</a:t>
            </a:r>
          </a:p>
          <a:p>
            <a:r>
              <a:rPr lang="en-US" dirty="0"/>
              <a:t>Evergreen Outreach Committee</a:t>
            </a:r>
          </a:p>
          <a:p>
            <a:r>
              <a:rPr lang="en-US" dirty="0"/>
              <a:t>Evergreen Reports Interest Group</a:t>
            </a:r>
          </a:p>
          <a:p>
            <a:r>
              <a:rPr lang="en-US" dirty="0"/>
              <a:t>Evergreen Cataloging Working Group</a:t>
            </a:r>
          </a:p>
          <a:p>
            <a:r>
              <a:rPr lang="en-US" dirty="0"/>
              <a:t>Acquisitions Interest Group</a:t>
            </a:r>
          </a:p>
          <a:p>
            <a:r>
              <a:rPr lang="en-US" dirty="0"/>
              <a:t>Academic Interest Group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https://evergreen-ils.org/communicate/committees/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community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760" y="2068830"/>
            <a:ext cx="2767061" cy="273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808479"/>
            <a:ext cx="7766936" cy="1699651"/>
          </a:xfrm>
        </p:spPr>
        <p:txBody>
          <a:bodyPr/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88523" y="4602480"/>
            <a:ext cx="4385480" cy="183896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Ruth: </a:t>
            </a:r>
            <a:r>
              <a:rPr lang="en-US" dirty="0">
                <a:hlinkClick r:id="rId2"/>
              </a:rPr>
              <a:t>director@hagerstownlibrary.org</a:t>
            </a:r>
            <a:endParaRPr lang="en-US" dirty="0"/>
          </a:p>
          <a:p>
            <a:pPr algn="l"/>
            <a:r>
              <a:rPr lang="en-US" dirty="0"/>
              <a:t>Kathy: </a:t>
            </a:r>
            <a:r>
              <a:rPr lang="en-US" dirty="0">
                <a:hlinkClick r:id="rId3"/>
              </a:rPr>
              <a:t>klussier@masslnc.org</a:t>
            </a:r>
            <a:endParaRPr lang="en-US" dirty="0"/>
          </a:p>
          <a:p>
            <a:pPr algn="l"/>
            <a:r>
              <a:rPr lang="en-US" dirty="0"/>
              <a:t>Shae: </a:t>
            </a:r>
            <a:r>
              <a:rPr lang="en-US" dirty="0">
                <a:hlinkClick r:id="rId4"/>
              </a:rPr>
              <a:t>shae@esilibrary.com</a:t>
            </a:r>
            <a:endParaRPr lang="en-US" dirty="0"/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011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on 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960" y="1767840"/>
            <a:ext cx="10220960" cy="46837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Ruth Frasur</a:t>
            </a:r>
          </a:p>
          <a:p>
            <a:pPr lvl="1"/>
            <a:r>
              <a:rPr lang="en-US" sz="1800" dirty="0"/>
              <a:t>	Director, Hagerstown-Jefferson Township Library</a:t>
            </a:r>
          </a:p>
          <a:p>
            <a:pPr lvl="1"/>
            <a:r>
              <a:rPr lang="en-US" sz="1800" dirty="0"/>
              <a:t>   Evergreen Indiana Executive Committee Chairperson</a:t>
            </a:r>
          </a:p>
          <a:p>
            <a:pPr lvl="1"/>
            <a:r>
              <a:rPr lang="en-US" sz="1800" dirty="0"/>
              <a:t>	Proud community member since 2008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Kathy Lussier</a:t>
            </a:r>
          </a:p>
          <a:p>
            <a:pPr lvl="1"/>
            <a:r>
              <a:rPr lang="en-US" sz="1800" dirty="0"/>
              <a:t>	Project Coordinator, Massachusetts Library Network Cooperative (MassLNC)</a:t>
            </a:r>
          </a:p>
          <a:p>
            <a:pPr lvl="1"/>
            <a:r>
              <a:rPr lang="en-US" sz="1800" dirty="0"/>
              <a:t>	Proud community member since 2010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Shae Tetterton</a:t>
            </a:r>
          </a:p>
          <a:p>
            <a:pPr lvl="1"/>
            <a:r>
              <a:rPr lang="en-US" sz="1800" dirty="0"/>
              <a:t>	Director of Sales, Equinox Software Inc.</a:t>
            </a:r>
          </a:p>
          <a:p>
            <a:pPr lvl="1"/>
            <a:r>
              <a:rPr lang="en-US" sz="1800" dirty="0"/>
              <a:t>	Proud community member since 2008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6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Icebreaker!</a:t>
            </a: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1507067" y="4389120"/>
            <a:ext cx="4856480" cy="1069848"/>
          </a:xfrm>
        </p:spPr>
        <p:txBody>
          <a:bodyPr/>
          <a:lstStyle/>
          <a:p>
            <a:r>
              <a:rPr lang="en-US" dirty="0"/>
              <a:t>Don’t Panic….</a:t>
            </a:r>
          </a:p>
        </p:txBody>
      </p:sp>
    </p:spTree>
    <p:extLst>
      <p:ext uri="{BB962C8B-B14F-4D97-AF65-F5344CB8AC3E}">
        <p14:creationId xmlns:p14="http://schemas.microsoft.com/office/powerpoint/2010/main" val="372611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Evergreen Community?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08892" y="1676400"/>
            <a:ext cx="8660423" cy="4495800"/>
          </a:xfrm>
        </p:spPr>
        <p:txBody>
          <a:bodyPr/>
          <a:lstStyle/>
          <a:p>
            <a:r>
              <a:rPr lang="en-US" dirty="0"/>
              <a:t>The Evergreen community is made of institutions and people who use and/or support the Evergreen ILS and choose to participate with others in the community. We are a diverse group made up of over 1,800 libraries worldwide.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34423"/>
          <a:stretch/>
        </p:blipFill>
        <p:spPr>
          <a:xfrm>
            <a:off x="2439370" y="2997200"/>
            <a:ext cx="6834632" cy="3361456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164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brary Loc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477" y="1778001"/>
            <a:ext cx="3928403" cy="368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beginning…</a:t>
            </a:r>
          </a:p>
        </p:txBody>
      </p:sp>
    </p:spTree>
    <p:extLst>
      <p:ext uri="{BB962C8B-B14F-4D97-AF65-F5344CB8AC3E}">
        <p14:creationId xmlns:p14="http://schemas.microsoft.com/office/powerpoint/2010/main" val="3704691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Evergreen – Open Source 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721"/>
            <a:ext cx="8596668" cy="4471642"/>
          </a:xfrm>
        </p:spPr>
        <p:txBody>
          <a:bodyPr/>
          <a:lstStyle/>
          <a:p>
            <a:r>
              <a:rPr lang="en-US" dirty="0"/>
              <a:t>Released under the GNU Public License (GPL)</a:t>
            </a:r>
          </a:p>
          <a:p>
            <a:r>
              <a:rPr lang="en-US" dirty="0"/>
              <a:t>Anyone can use it and modify it</a:t>
            </a:r>
          </a:p>
          <a:p>
            <a:r>
              <a:rPr lang="en-US" dirty="0"/>
              <a:t>Anyone can publish extensions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963" r="3000" b="19333"/>
          <a:stretch/>
        </p:blipFill>
        <p:spPr>
          <a:xfrm>
            <a:off x="1684020" y="3116580"/>
            <a:ext cx="7403617" cy="3078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4282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its.debian.org/images/conservancy-log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002" y="1345224"/>
            <a:ext cx="4784577" cy="423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45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408" y="1989667"/>
            <a:ext cx="4325815" cy="4277783"/>
          </a:xfrm>
        </p:spPr>
        <p:txBody>
          <a:bodyPr/>
          <a:lstStyle/>
          <a:p>
            <a:r>
              <a:rPr lang="en-US" dirty="0"/>
              <a:t>Who is my vendor?</a:t>
            </a:r>
          </a:p>
          <a:p>
            <a:r>
              <a:rPr lang="en-US" dirty="0"/>
              <a:t>Do I need a developer on staff?</a:t>
            </a:r>
          </a:p>
          <a:p>
            <a:r>
              <a:rPr lang="en-US" dirty="0"/>
              <a:t>Is it sustainable?</a:t>
            </a:r>
          </a:p>
          <a:p>
            <a:r>
              <a:rPr lang="en-US" dirty="0"/>
              <a:t>Can just anyone commit changes to the code?</a:t>
            </a:r>
          </a:p>
          <a:p>
            <a:r>
              <a:rPr lang="en-US" dirty="0"/>
              <a:t>Will it save me money?</a:t>
            </a:r>
          </a:p>
          <a:p>
            <a:r>
              <a:rPr lang="en-US" dirty="0"/>
              <a:t>Does Evergreen have the features my library needs?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34708" y="1989667"/>
            <a:ext cx="5152292" cy="4420658"/>
          </a:xfrm>
        </p:spPr>
        <p:txBody>
          <a:bodyPr>
            <a:normAutofit/>
          </a:bodyPr>
          <a:lstStyle/>
          <a:p>
            <a:r>
              <a:rPr lang="en-US" dirty="0"/>
              <a:t>You choose! No vendor lock in!</a:t>
            </a:r>
          </a:p>
          <a:p>
            <a:r>
              <a:rPr lang="en-US" dirty="0"/>
              <a:t>Definitely not. </a:t>
            </a:r>
          </a:p>
          <a:p>
            <a:r>
              <a:rPr lang="en-US" dirty="0"/>
              <a:t>Evergreen has a very mature community and multiple vendors support it. It will live on!</a:t>
            </a:r>
          </a:p>
          <a:p>
            <a:r>
              <a:rPr lang="en-US" dirty="0"/>
              <a:t>Yes but there are strict rules enforced for who can commit changes to the master EG code base.</a:t>
            </a:r>
          </a:p>
          <a:p>
            <a:r>
              <a:rPr lang="en-US" dirty="0"/>
              <a:t>Probably not initially but there are reports of moderate to significant savings long term</a:t>
            </a:r>
          </a:p>
          <a:p>
            <a:r>
              <a:rPr lang="en-US" dirty="0"/>
              <a:t>Evergreen is a mature ILS with all the features of a modern ILS. Here’s how you can find out…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out!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95093" y="1431222"/>
            <a:ext cx="4578909" cy="606670"/>
          </a:xfrm>
        </p:spPr>
        <p:txBody>
          <a:bodyPr/>
          <a:lstStyle/>
          <a:p>
            <a:r>
              <a:rPr lang="en-US" dirty="0"/>
              <a:t>Easy as 1, 2, 3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695093" y="2244875"/>
            <a:ext cx="4958862" cy="3304117"/>
          </a:xfrm>
        </p:spPr>
        <p:txBody>
          <a:bodyPr/>
          <a:lstStyle/>
          <a:p>
            <a:r>
              <a:rPr lang="en-US" dirty="0"/>
              <a:t>Downloads: </a:t>
            </a:r>
            <a:r>
              <a:rPr lang="en-US" dirty="0">
                <a:hlinkClick r:id="rId2"/>
              </a:rPr>
              <a:t>https://evergreen-ils.org/egdownloads/</a:t>
            </a:r>
            <a:endParaRPr lang="en-US" dirty="0"/>
          </a:p>
          <a:p>
            <a:r>
              <a:rPr lang="en-US" dirty="0"/>
              <a:t>Demos: </a:t>
            </a:r>
            <a:r>
              <a:rPr lang="en-US" dirty="0">
                <a:hlinkClick r:id="rId3"/>
              </a:rPr>
              <a:t>http://wiki.evergreen-ils.org/doku.php?id=community_servers#community_demo_servers</a:t>
            </a:r>
            <a:endParaRPr lang="en-US" dirty="0"/>
          </a:p>
          <a:p>
            <a:r>
              <a:rPr lang="en-US" dirty="0"/>
              <a:t>Documentation: </a:t>
            </a:r>
            <a:r>
              <a:rPr lang="en-US" dirty="0">
                <a:hlinkClick r:id="rId4"/>
              </a:rPr>
              <a:t>http://docs.evergreen-ils.org/</a:t>
            </a:r>
            <a:endParaRPr lang="en-US" dirty="0"/>
          </a:p>
          <a:p>
            <a:endParaRPr lang="en-US" dirty="0"/>
          </a:p>
        </p:txBody>
      </p:sp>
      <p:pic>
        <p:nvPicPr>
          <p:cNvPr id="13" name="Picture 12" descr="File:SD Download Manager logo.png - Wikimedia Common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922" y="1930400"/>
            <a:ext cx="3150577" cy="315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641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462</TotalTime>
  <Words>328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Welcome to   </vt:lpstr>
      <vt:lpstr>Come on in…</vt:lpstr>
      <vt:lpstr>Icebreaker!</vt:lpstr>
      <vt:lpstr>What is the Evergreen Community?</vt:lpstr>
      <vt:lpstr>In the beginning…</vt:lpstr>
      <vt:lpstr>Evergreen – Open Source ILS</vt:lpstr>
      <vt:lpstr>PowerPoint Presentation</vt:lpstr>
      <vt:lpstr>Common Questions</vt:lpstr>
      <vt:lpstr>Try it out!</vt:lpstr>
      <vt:lpstr>Get Involved! (No Programming Skills Needed)</vt:lpstr>
      <vt:lpstr>Community Groups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 </dc:title>
  <dc:creator>Shae Tetterton</dc:creator>
  <cp:lastModifiedBy>Shae Tetterton</cp:lastModifiedBy>
  <cp:revision>29</cp:revision>
  <dcterms:created xsi:type="dcterms:W3CDTF">2016-04-13T17:34:26Z</dcterms:created>
  <dcterms:modified xsi:type="dcterms:W3CDTF">2016-04-21T11:26:38Z</dcterms:modified>
</cp:coreProperties>
</file>