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comment1.xml" ContentType="application/vnd.openxmlformats-officedocument.presentationml.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 id="2147483674" r:id="rId2"/>
  </p:sldMasterIdLst>
  <p:notesMasterIdLst>
    <p:notesMasterId r:id="rId3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Lst>
  <p:sldSz cx="9144000" cy="5143500" type="screen16x9"/>
  <p:notesSz cx="6858000" cy="9144000"/>
  <p:embeddedFontLst>
    <p:embeddedFont>
      <p:font typeface="Tahoma" panose="020B0604030504040204" pitchFamily="34" charset="0"/>
      <p:regular r:id="rId33"/>
      <p:bold r:id="rId34"/>
    </p:embeddedFont>
    <p:embeddedFont>
      <p:font typeface="Pacifico" panose="020B0604020202020204" charset="0"/>
      <p:regular r:id="rId35"/>
    </p:embeddedFont>
    <p:embeddedFont>
      <p:font typeface="Calibri" panose="020F0502020204030204" pitchFamily="34" charset="0"/>
      <p:regular r:id="rId36"/>
      <p:bold r:id="rId37"/>
      <p:italic r:id="rId38"/>
      <p:boldItalic r:id="rId39"/>
    </p:embeddedFont>
    <p:embeddedFont>
      <p:font typeface="Sanchez" panose="020B0604020202020204" charset="0"/>
      <p:regular r:id="rId40"/>
      <p: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therine Princ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42DE638-59D3-4942-9459-FF68441307A7}">
  <a:tblStyle styleId="{642DE638-59D3-4942-9459-FF68441307A7}"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96" y="9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2.fntdata"/><Relationship Id="rId42"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4.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3.fntdata"/><Relationship Id="rId43"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7-03-30T15:17:00.687" idx="1">
    <p:pos x="6000" y="0"/>
    <p:text>I am looking for better examples of 856 entries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3" name="Shape 21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sz="1150">
                <a:solidFill>
                  <a:schemeClr val="dk1"/>
                </a:solidFill>
                <a:highlight>
                  <a:srgbClr val="FFFFFF"/>
                </a:highlight>
                <a:latin typeface="Tahoma"/>
                <a:ea typeface="Tahoma"/>
                <a:cs typeface="Tahoma"/>
                <a:sym typeface="Tahoma"/>
              </a:rPr>
              <a:t>When importing acquisitions records, the Load MARC order records screen in the Acquisitions module does not require a selection from the Record Source list.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1" name="Shape 2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sz="1150">
                <a:solidFill>
                  <a:schemeClr val="dk1"/>
                </a:solidFill>
                <a:highlight>
                  <a:srgbClr val="FFFFFF"/>
                </a:highlight>
                <a:latin typeface="Tahoma"/>
                <a:ea typeface="Tahoma"/>
                <a:cs typeface="Tahoma"/>
                <a:sym typeface="Tahoma"/>
              </a:rPr>
              <a:t>A Record Source is required on the MARC batch import/export screen.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9" name="Shape 22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sz="1150">
                <a:solidFill>
                  <a:schemeClr val="dk1"/>
                </a:solidFill>
                <a:highlight>
                  <a:srgbClr val="FFFFFF"/>
                </a:highlight>
                <a:latin typeface="Tahoma"/>
                <a:ea typeface="Tahoma"/>
                <a:cs typeface="Tahoma"/>
                <a:sym typeface="Tahoma"/>
              </a:rPr>
              <a:t>In an existing MARC record, "Bibliographic Source" is the term used for the same list of non-transcendent and transcendent sources. Because the Bibliographic Record Source can be "sticky" in batch import screens, it is easy to mistakenly leave it as a transcendent source. We had to do some cleanup to fix items that were imported with a transcendent source by mistake. This record is for an NC LIVE e-book and should be transcendent. If a bib source is incorrect for the type of record, it can be corrected in MARC Edit by selecting and clicking on the update source button.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8" name="Shape 23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sz="1150">
                <a:solidFill>
                  <a:schemeClr val="dk1"/>
                </a:solidFill>
                <a:highlight>
                  <a:srgbClr val="FFFFFF"/>
                </a:highlight>
                <a:latin typeface="Tahoma"/>
                <a:ea typeface="Tahoma"/>
                <a:cs typeface="Tahoma"/>
                <a:sym typeface="Tahoma"/>
              </a:rPr>
              <a:t>A Transcendent Bibliographic Record Source was only intended to be used when all libraries in the consortium have the same access to an electronic resource, such as that NC LIVE e-book, never for physical holdings like a print book or AV material.</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9" name="Shape 24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sz="1150">
                <a:solidFill>
                  <a:schemeClr val="dk1"/>
                </a:solidFill>
                <a:highlight>
                  <a:srgbClr val="FFFFFF"/>
                </a:highlight>
                <a:latin typeface="Tahoma"/>
                <a:ea typeface="Tahoma"/>
                <a:cs typeface="Tahoma"/>
                <a:sym typeface="Tahoma"/>
              </a:rPr>
              <a:t>There were some interesting use cases for using bib source to specify vendors or a migrating library's records discussed in Rogan's The Usual Suspects presentation at the pre-conference on Wednesday, and we may explore using some of those ideas in the near future. At the time, we focused on making the electronic resources that were available to all libraries transcendent and the ones for individual libraries or purchasing groups non-transcendent.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701951" y="1143000"/>
            <a:ext cx="5454097" cy="30854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7" name="Shape 257"/>
          <p:cNvSpPr txBox="1">
            <a:spLocks noGrp="1"/>
          </p:cNvSpPr>
          <p:nvPr>
            <p:ph type="body" idx="1"/>
          </p:nvPr>
        </p:nvSpPr>
        <p:spPr>
          <a:xfrm>
            <a:off x="685799" y="4400549"/>
            <a:ext cx="5486399" cy="3600450"/>
          </a:xfrm>
          <a:prstGeom prst="rect">
            <a:avLst/>
          </a:prstGeom>
          <a:noFill/>
          <a:ln>
            <a:noFill/>
          </a:ln>
        </p:spPr>
        <p:txBody>
          <a:bodyPr lIns="91325" tIns="45650" rIns="91325" bIns="45650" anchor="t" anchorCtr="0">
            <a:noAutofit/>
          </a:bodyPr>
          <a:lstStyle/>
          <a:p>
            <a:pPr marL="0" marR="0" lvl="0" indent="0" algn="l" rtl="0">
              <a:spcBef>
                <a:spcPts val="0"/>
              </a:spcBef>
              <a:buSzPct val="25000"/>
              <a:buNone/>
            </a:pPr>
            <a:r>
              <a:rPr lang="en" sz="1150">
                <a:solidFill>
                  <a:schemeClr val="dk1"/>
                </a:solidFill>
                <a:highlight>
                  <a:srgbClr val="FFFFFF"/>
                </a:highlight>
                <a:latin typeface="Tahoma"/>
                <a:ea typeface="Tahoma"/>
                <a:cs typeface="Tahoma"/>
                <a:sym typeface="Tahoma"/>
              </a:rPr>
              <a:t>What did transcendence do for us? As it turns out, not as much as we had hoped. Staff were still having to scroll through electronic resources in the staff client. How about you all? Does anyone have anything to share or ask about using transcendent bib sources?</a:t>
            </a: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258" name="Shape 258"/>
          <p:cNvSpPr txBox="1">
            <a:spLocks noGrp="1"/>
          </p:cNvSpPr>
          <p:nvPr>
            <p:ph type="sldNum" idx="12"/>
          </p:nvPr>
        </p:nvSpPr>
        <p:spPr>
          <a:xfrm>
            <a:off x="3884613" y="8685213"/>
            <a:ext cx="2971799" cy="458786"/>
          </a:xfrm>
          <a:prstGeom prst="rect">
            <a:avLst/>
          </a:prstGeom>
          <a:noFill/>
          <a:ln>
            <a:noFill/>
          </a:ln>
        </p:spPr>
        <p:txBody>
          <a:bodyPr lIns="91325" tIns="45650" rIns="91325" bIns="45650" anchor="b" anchorCtr="0">
            <a:noAutofit/>
          </a:bodyPr>
          <a:lstStyle/>
          <a:p>
            <a:pPr marL="0" marR="0" lvl="0" indent="0" algn="r" rtl="0">
              <a:spcBef>
                <a:spcPts val="0"/>
              </a:spcBef>
              <a:buSzPct val="25000"/>
              <a:buNone/>
            </a:pPr>
            <a:fld id="{00000000-1234-1234-1234-123412341234}" type="slidenum">
              <a:rPr lang="en" sz="1200">
                <a:solidFill>
                  <a:schemeClr val="dk1"/>
                </a:solidFill>
                <a:latin typeface="Calibri"/>
                <a:ea typeface="Calibri"/>
                <a:cs typeface="Calibri"/>
                <a:sym typeface="Calibri"/>
              </a:rPr>
              <a:t>15</a:t>
            </a:fld>
            <a:endParaRPr lang="en"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5" name="Shape 2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sz="1150">
                <a:solidFill>
                  <a:schemeClr val="dk1"/>
                </a:solidFill>
                <a:highlight>
                  <a:srgbClr val="FFFFFF"/>
                </a:highlight>
                <a:latin typeface="Tahoma"/>
                <a:ea typeface="Tahoma"/>
                <a:cs typeface="Tahoma"/>
                <a:sym typeface="Tahoma"/>
              </a:rPr>
              <a:t>We found Located URIs to be a much more useful way to scope searches for both patrons and staff. A Located URI or Uniform Resource Identifier is necessary when only some library systems in the consortium have access to a particular electronic resource. The link to the external database where patrons access the electronic resource is placed in $u in the 856 field of the MARC.</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2" name="Shape 2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sz="1150">
                <a:solidFill>
                  <a:schemeClr val="dk1"/>
                </a:solidFill>
                <a:highlight>
                  <a:srgbClr val="FFFFFF"/>
                </a:highlight>
                <a:latin typeface="Tahoma"/>
                <a:ea typeface="Tahoma"/>
                <a:cs typeface="Tahoma"/>
                <a:sym typeface="Tahoma"/>
              </a:rPr>
              <a:t>The 856 field is required, as is the $u. By adding a $9 with the short name for each system with access, a cataloger enables Evergreen to limit the search results to the specified organizational units who own the "item". Optional tags are the $ x for a private note that offers some helpful options we'll discuss later; $y shows clean text, instead of the raw web address; $z can hold a public note; and $3 can specify the type of link for things like a table of contents or sample text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0" name="Shape 2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sz="1150">
                <a:solidFill>
                  <a:schemeClr val="dk1"/>
                </a:solidFill>
                <a:highlight>
                  <a:srgbClr val="FFFFFF"/>
                </a:highlight>
                <a:latin typeface="Tahoma"/>
                <a:ea typeface="Tahoma"/>
                <a:cs typeface="Tahoma"/>
                <a:sym typeface="Tahoma"/>
              </a:rPr>
              <a:t>If the indicators are not correct, the link is not going to show correctly in the catalog</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0" name="Shape 2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sz="1150">
                <a:solidFill>
                  <a:schemeClr val="dk1"/>
                </a:solidFill>
                <a:highlight>
                  <a:srgbClr val="FFFFFF"/>
                </a:highlight>
                <a:latin typeface="Tahoma"/>
                <a:ea typeface="Tahoma"/>
                <a:cs typeface="Tahoma"/>
                <a:sym typeface="Tahoma"/>
              </a:rPr>
              <a:t>$9 fields are viewed as holdings in Evergreen (just like a barcoded item) and must be deleted before a record can be deleted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r>
              <a:rPr lang="en" sz="1150">
                <a:solidFill>
                  <a:schemeClr val="dk1"/>
                </a:solidFill>
                <a:highlight>
                  <a:srgbClr val="FFFFFF"/>
                </a:highlight>
                <a:latin typeface="Tahoma"/>
                <a:ea typeface="Tahoma"/>
                <a:cs typeface="Tahoma"/>
                <a:sym typeface="Tahoma"/>
              </a:rPr>
              <a:t>The NC Cardinal consortium started in 2011 with 3 library systems and a municipal library. With 3-5 library systems joined each year, we have grown to 30 public library systems (out of 81 statewide) and we recently migrated the North Carolina Government and Heritage Library and affiliated state agency libraries. Resource sharing of materials is a valuable benefit to library patrons across North Carolina. Those libraries share 1.8 million bibliographic records and resource share the majority of their 6.3 million items, so finding the right item can sometimes be a challenge.</a:t>
            </a:r>
          </a:p>
        </p:txBody>
      </p:sp>
      <p:sp>
        <p:nvSpPr>
          <p:cNvPr id="151" name="Shape 15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7" name="Shape 2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sz="1150">
                <a:solidFill>
                  <a:schemeClr val="dk1"/>
                </a:solidFill>
                <a:highlight>
                  <a:srgbClr val="FFFFFF"/>
                </a:highlight>
                <a:latin typeface="Tahoma"/>
                <a:ea typeface="Tahoma"/>
                <a:cs typeface="Tahoma"/>
                <a:sym typeface="Tahoma"/>
              </a:rPr>
              <a:t>Patrons may have library cards for multiple systems in NC Cardinal. Using a consortium-wide search will not display correctly cataloged e-resources owned by a system other than the one in the OPAC URL (or staff workstation in the staff client). So, patrons cannot see all electronic resources they may be eligible to use (if they have cards for different systems), when only searching NC Cardinal as a whole and not those individual systems. When searching for e-resources, patrons (and staff) should conduct separate searches, selecting each system where the patron has a library card. Patrons will also see links for their preferred library when logged into their account in the OPAC.</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a:spLocks noGrp="1" noRot="1" noChangeAspect="1"/>
          </p:cNvSpPr>
          <p:nvPr>
            <p:ph type="sldImg" idx="2"/>
          </p:nvPr>
        </p:nvSpPr>
        <p:spPr>
          <a:xfrm>
            <a:off x="701951" y="1143000"/>
            <a:ext cx="5454097" cy="30854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4" name="Shape 304"/>
          <p:cNvSpPr txBox="1">
            <a:spLocks noGrp="1"/>
          </p:cNvSpPr>
          <p:nvPr>
            <p:ph type="body" idx="1"/>
          </p:nvPr>
        </p:nvSpPr>
        <p:spPr>
          <a:xfrm>
            <a:off x="685799" y="4400549"/>
            <a:ext cx="5486399" cy="3600450"/>
          </a:xfrm>
          <a:prstGeom prst="rect">
            <a:avLst/>
          </a:prstGeom>
          <a:noFill/>
          <a:ln>
            <a:noFill/>
          </a:ln>
        </p:spPr>
        <p:txBody>
          <a:bodyPr lIns="91325" tIns="45650" rIns="91325" bIns="45650" anchor="t" anchorCtr="0">
            <a:noAutofit/>
          </a:bodyPr>
          <a:lstStyle/>
          <a:p>
            <a:pPr marL="0" marR="0" lvl="0" indent="0" algn="l" rtl="0">
              <a:spcBef>
                <a:spcPts val="0"/>
              </a:spcBef>
              <a:buSzPct val="25000"/>
              <a:buNone/>
            </a:pPr>
            <a:r>
              <a:rPr lang="en" sz="1150">
                <a:solidFill>
                  <a:schemeClr val="dk1"/>
                </a:solidFill>
                <a:highlight>
                  <a:srgbClr val="FFFFFF"/>
                </a:highlight>
                <a:latin typeface="Tahoma"/>
                <a:ea typeface="Tahoma"/>
                <a:cs typeface="Tahoma"/>
                <a:sym typeface="Tahoma"/>
              </a:rPr>
              <a:t>Does anyone have questions or anything they want to add about their experience with Located URIs? What does transcendence contribute if you’re successfully using Located URIs?</a:t>
            </a:r>
          </a:p>
        </p:txBody>
      </p:sp>
      <p:sp>
        <p:nvSpPr>
          <p:cNvPr id="305" name="Shape 305"/>
          <p:cNvSpPr txBox="1">
            <a:spLocks noGrp="1"/>
          </p:cNvSpPr>
          <p:nvPr>
            <p:ph type="sldNum" idx="12"/>
          </p:nvPr>
        </p:nvSpPr>
        <p:spPr>
          <a:xfrm>
            <a:off x="3884613" y="8685213"/>
            <a:ext cx="2971799" cy="458786"/>
          </a:xfrm>
          <a:prstGeom prst="rect">
            <a:avLst/>
          </a:prstGeom>
          <a:noFill/>
          <a:ln>
            <a:noFill/>
          </a:ln>
        </p:spPr>
        <p:txBody>
          <a:bodyPr lIns="91325" tIns="45650" rIns="91325" bIns="45650" anchor="b" anchorCtr="0">
            <a:noAutofit/>
          </a:bodyPr>
          <a:lstStyle/>
          <a:p>
            <a:pPr marL="0" marR="0" lvl="0" indent="0" algn="r" rtl="0">
              <a:spcBef>
                <a:spcPts val="0"/>
              </a:spcBef>
              <a:buSzPct val="25000"/>
              <a:buNone/>
            </a:pPr>
            <a:fld id="{00000000-1234-1234-1234-123412341234}" type="slidenum">
              <a:rPr lang="en" sz="1200">
                <a:solidFill>
                  <a:schemeClr val="dk1"/>
                </a:solidFill>
                <a:latin typeface="Calibri"/>
                <a:ea typeface="Calibri"/>
                <a:cs typeface="Calibri"/>
                <a:sym typeface="Calibri"/>
              </a:rPr>
              <a:t>21</a:t>
            </a:fld>
            <a:endParaRPr lang="en" sz="120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2" name="Shape 3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sz="1150">
                <a:solidFill>
                  <a:schemeClr val="dk1"/>
                </a:solidFill>
                <a:highlight>
                  <a:srgbClr val="FFFFFF"/>
                </a:highlight>
                <a:latin typeface="Tahoma"/>
                <a:ea typeface="Tahoma"/>
                <a:cs typeface="Tahoma"/>
                <a:sym typeface="Tahoma"/>
              </a:rPr>
              <a:t>We have started a small pilot project where we are adding e-resources with a value or "code" in the $x. This code can be used to distinguish who is the purchaser of the resource. Not that this is an issue we have encountered, but this field could help identify who imported the 856 where there are multiple purchasers and who should delete expired resources.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7" name="Shape 32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sz="1150">
                <a:solidFill>
                  <a:schemeClr val="dk1"/>
                </a:solidFill>
                <a:highlight>
                  <a:srgbClr val="FFFFFF"/>
                </a:highlight>
                <a:latin typeface="Tahoma"/>
                <a:ea typeface="Tahoma"/>
                <a:cs typeface="Tahoma"/>
                <a:sym typeface="Tahoma"/>
              </a:rPr>
              <a:t>$x can be used for reporting purposes. With all of the different units adding 856 fields, staff have expressed a difficult time in cleaning up the catalog and in adding new libraries org units $9 to the existing 856. Currently the "cleanup crews" are having to search manually by ISBN in the catalog to identify their e-resources. With the $x this field can be reported on displaying current titles using that value/code. Using Excel they can extrapolate expired titles and create a CSV</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Shape 33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4" name="Shape 3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sz="1150">
                <a:solidFill>
                  <a:schemeClr val="dk1"/>
                </a:solidFill>
                <a:highlight>
                  <a:srgbClr val="FFFFFF"/>
                </a:highlight>
                <a:latin typeface="Tahoma"/>
                <a:ea typeface="Tahoma"/>
                <a:cs typeface="Tahoma"/>
                <a:sym typeface="Tahoma"/>
              </a:rPr>
              <a:t>These are the filters we use to only display bibs that are utilizing the $x and the corresponding value.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1" name="Shape 34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sz="1150">
                <a:solidFill>
                  <a:schemeClr val="dk1"/>
                </a:solidFill>
                <a:highlight>
                  <a:srgbClr val="FFFFFF"/>
                </a:highlight>
                <a:latin typeface="Tahoma"/>
                <a:ea typeface="Tahoma"/>
                <a:cs typeface="Tahoma"/>
                <a:sym typeface="Tahoma"/>
              </a:rPr>
              <a:t>Using the MARC Batch Edit staff can add subfields to existing 856 without having to duplicate the complete 856 by using the Advanced Matching Restriction. The Record Source at the top of the screen is not the same as the Bibliographic Record Source. Your record source options in MARC Batch Edit are Record Bucket, CSV file, or Record ID.</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Shape 34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8" name="Shape 34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sz="1150">
                <a:solidFill>
                  <a:schemeClr val="dk1"/>
                </a:solidFill>
                <a:highlight>
                  <a:srgbClr val="FFFFFF"/>
                </a:highlight>
                <a:latin typeface="Tahoma"/>
                <a:ea typeface="Tahoma"/>
                <a:cs typeface="Tahoma"/>
                <a:sym typeface="Tahoma"/>
              </a:rPr>
              <a:t>856 fields can also be deleted by using the $x in the Advanced Matching Restriction. This is especially useful when there are multiple purchased resources on the same bib record. 856 tags can be deleted in bulk rather than one by one.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5" name="Shape 35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sz="1150">
                <a:solidFill>
                  <a:schemeClr val="dk1"/>
                </a:solidFill>
                <a:highlight>
                  <a:srgbClr val="FFFFFF"/>
                </a:highlight>
                <a:latin typeface="Tahoma"/>
                <a:ea typeface="Tahoma"/>
                <a:cs typeface="Tahoma"/>
                <a:sym typeface="Tahoma"/>
              </a:rPr>
              <a:t>We are not on 2.11 currently but are excited to see that the bib source is now displayed in the 901$s. We did a quick test on Webby to see if $s was manually changed in the MARC if the source would change when saved. It does not. As a development plug, and speaking from personal experience of having to change hundreds of incorrect bib sources, we would like to see a method to change the bib source in batch.</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Shape 36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3" name="Shape 3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Shape 38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1" name="Shape 3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701951" y="1143000"/>
            <a:ext cx="5454097" cy="30854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7" name="Shape 157"/>
          <p:cNvSpPr txBox="1">
            <a:spLocks noGrp="1"/>
          </p:cNvSpPr>
          <p:nvPr>
            <p:ph type="body" idx="1"/>
          </p:nvPr>
        </p:nvSpPr>
        <p:spPr>
          <a:xfrm>
            <a:off x="685799" y="4400549"/>
            <a:ext cx="5486399" cy="3600450"/>
          </a:xfrm>
          <a:prstGeom prst="rect">
            <a:avLst/>
          </a:prstGeom>
          <a:noFill/>
          <a:ln>
            <a:noFill/>
          </a:ln>
        </p:spPr>
        <p:txBody>
          <a:bodyPr lIns="91325" tIns="45650" rIns="91325" bIns="45650" anchor="t" anchorCtr="0">
            <a:noAutofit/>
          </a:bodyPr>
          <a:lstStyle/>
          <a:p>
            <a:pPr marL="0" marR="0" lvl="0" indent="0" algn="l" rtl="0">
              <a:spcBef>
                <a:spcPts val="0"/>
              </a:spcBef>
              <a:buSzPct val="25000"/>
              <a:buNone/>
            </a:pPr>
            <a:r>
              <a:rPr lang="en" sz="1150">
                <a:solidFill>
                  <a:schemeClr val="dk1"/>
                </a:solidFill>
                <a:highlight>
                  <a:srgbClr val="FFFFFF"/>
                </a:highlight>
                <a:latin typeface="Tahoma"/>
                <a:ea typeface="Tahoma"/>
                <a:cs typeface="Tahoma"/>
                <a:sym typeface="Tahoma"/>
              </a:rPr>
              <a:t>This can be especially true for electronic resources. We have almost 113,000 items (1.8% of our collection) that are either an electronic resource or have a digital component (form "o" or "s"; for the catalogers in the audience).</a:t>
            </a:r>
          </a:p>
        </p:txBody>
      </p:sp>
      <p:sp>
        <p:nvSpPr>
          <p:cNvPr id="158" name="Shape 158"/>
          <p:cNvSpPr txBox="1">
            <a:spLocks noGrp="1"/>
          </p:cNvSpPr>
          <p:nvPr>
            <p:ph type="sldNum" idx="12"/>
          </p:nvPr>
        </p:nvSpPr>
        <p:spPr>
          <a:xfrm>
            <a:off x="3884613" y="8685213"/>
            <a:ext cx="2971799" cy="458786"/>
          </a:xfrm>
          <a:prstGeom prst="rect">
            <a:avLst/>
          </a:prstGeom>
          <a:noFill/>
          <a:ln>
            <a:noFill/>
          </a:ln>
        </p:spPr>
        <p:txBody>
          <a:bodyPr lIns="91325" tIns="45650" rIns="91325" bIns="4565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 sz="1800" b="0" i="0" u="none" strike="noStrike" cap="none">
                <a:solidFill>
                  <a:srgbClr val="000000"/>
                </a:solidFill>
                <a:latin typeface="Calibri"/>
                <a:ea typeface="Calibri"/>
                <a:cs typeface="Calibri"/>
                <a:sym typeface="Calibri"/>
              </a:rPr>
              <a:t>3</a:t>
            </a:fld>
            <a:endParaRPr lang="en" sz="18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r>
              <a:rPr lang="en" sz="1150">
                <a:solidFill>
                  <a:schemeClr val="dk1"/>
                </a:solidFill>
                <a:highlight>
                  <a:srgbClr val="FFFFFF"/>
                </a:highlight>
                <a:latin typeface="Tahoma"/>
                <a:ea typeface="Tahoma"/>
                <a:cs typeface="Tahoma"/>
                <a:sym typeface="Tahoma"/>
              </a:rPr>
              <a:t>We began adding electronic resources to our catalog in 2012 from a number of sources. All North Carolinians have free access to a powerful array of digital content and services provided by public, community college, and academic libraries through a cooperative library service called NC LIVE. This includes e-books, e-audio, academic journals, popular magazines, and videos. Additionally in NC, our state legislature set aside funds to establish a statewide e-resource consortium specifically for children. These resources are curated for ages pre-K through 4th and available to all children across the state. There are currently over 5000 titles available with over 300 titles available for simultaneous access. Our State Library also has over 30,000 born digital and digitized state documents available with content ranging from session laws to transportation maps.</a:t>
            </a:r>
          </a:p>
        </p:txBody>
      </p:sp>
      <p:sp>
        <p:nvSpPr>
          <p:cNvPr id="165" name="Shape 16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r>
              <a:rPr lang="en" sz="1150">
                <a:solidFill>
                  <a:schemeClr val="dk1"/>
                </a:solidFill>
                <a:highlight>
                  <a:srgbClr val="FFFFFF"/>
                </a:highlight>
                <a:latin typeface="Tahoma"/>
                <a:ea typeface="Tahoma"/>
                <a:cs typeface="Tahoma"/>
                <a:sym typeface="Tahoma"/>
              </a:rPr>
              <a:t>While some electronic resources in the NC Cardinal catalog are available to all patrons, others may only be available to patrons of one system or a limited group of systems. NC Cardinal has several member systems who are part of purchasing groups within the consortium, NC Digital and e-iNC. The composition of these purchasing groups can change on a yearly basis as more libraries migrate in, which adds a frustrating component to update existing resources. e-iNC has two new systems that are joining this year and their org units are not applied to previously loaded resources, so their patrons are missing out.</a:t>
            </a:r>
          </a:p>
        </p:txBody>
      </p:sp>
      <p:sp>
        <p:nvSpPr>
          <p:cNvPr id="174" name="Shape 17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sz="1150">
                <a:solidFill>
                  <a:schemeClr val="dk1"/>
                </a:solidFill>
                <a:highlight>
                  <a:srgbClr val="FFFFFF"/>
                </a:highlight>
                <a:latin typeface="Tahoma"/>
                <a:ea typeface="Tahoma"/>
                <a:cs typeface="Tahoma"/>
                <a:sym typeface="Tahoma"/>
              </a:rPr>
              <a:t>Resources are purchased for their individual systems, as well, so there can be overlap in the bibliographic record between these different units. If not cataloged to scope appropriately, those e-resource items with limited availability may show in search results for patrons who are not eligible to access them, even if the search is scoped to the patron's home library system. Patrons and library staff find it frustrating to see these items in search result!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4" name="Shape 1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sz="1150">
                <a:solidFill>
                  <a:schemeClr val="dk1"/>
                </a:solidFill>
                <a:highlight>
                  <a:srgbClr val="FFFFFF"/>
                </a:highlight>
                <a:latin typeface="Tahoma"/>
                <a:ea typeface="Tahoma"/>
                <a:cs typeface="Tahoma"/>
                <a:sym typeface="Tahoma"/>
              </a:rPr>
              <a:t>One option is to utilize bibliographic source. The Bibliographic Record Source in Evergreen can identify where a record comes from and it can also help determine whether an item should show in all search results regardless of scope (transcendent) or only in particular search results based on catalog search scope, patron preference settings, and ownership (non-transcendent).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1" name="Shape 2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sz="1150">
                <a:solidFill>
                  <a:schemeClr val="dk1"/>
                </a:solidFill>
                <a:highlight>
                  <a:srgbClr val="FFFFFF"/>
                </a:highlight>
                <a:latin typeface="Tahoma"/>
                <a:ea typeface="Tahoma"/>
                <a:cs typeface="Tahoma"/>
                <a:sym typeface="Tahoma"/>
              </a:rPr>
              <a:t>The terminology can be somewhat misleading, since naming the source of the record (where it actually comes from) is not important to the transcendence functionality. Whether or not a source is transcendent is determined by the code in the database.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6" name="Shape 2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sz="1150">
                <a:solidFill>
                  <a:schemeClr val="dk1"/>
                </a:solidFill>
                <a:highlight>
                  <a:srgbClr val="FFFFFF"/>
                </a:highlight>
                <a:latin typeface="Tahoma"/>
                <a:ea typeface="Tahoma"/>
                <a:cs typeface="Tahoma"/>
                <a:sym typeface="Tahoma"/>
              </a:rPr>
              <a:t>This is an overview of our original setup. We did not add a large number of sources and found that "Miscellaneous e-resources" was misleading, so changed it to "Consortium e-resources" to clarify that it should be applied only to electronic resources that everyone has access to.</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Image Slide - Large Image, Title">
    <p:spTree>
      <p:nvGrpSpPr>
        <p:cNvPr id="1" name="Shape 50"/>
        <p:cNvGrpSpPr/>
        <p:nvPr/>
      </p:nvGrpSpPr>
      <p:grpSpPr>
        <a:xfrm>
          <a:off x="0" y="0"/>
          <a:ext cx="0" cy="0"/>
          <a:chOff x="0" y="0"/>
          <a:chExt cx="0" cy="0"/>
        </a:xfrm>
      </p:grpSpPr>
      <p:sp>
        <p:nvSpPr>
          <p:cNvPr id="51" name="Shape 51"/>
          <p:cNvSpPr txBox="1"/>
          <p:nvPr/>
        </p:nvSpPr>
        <p:spPr>
          <a:xfrm>
            <a:off x="78581" y="4988122"/>
            <a:ext cx="2057399" cy="103584"/>
          </a:xfrm>
          <a:prstGeom prst="rect">
            <a:avLst/>
          </a:prstGeom>
          <a:noFill/>
          <a:ln>
            <a:noFill/>
          </a:ln>
        </p:spPr>
        <p:txBody>
          <a:bodyPr lIns="68575" tIns="34275" rIns="68575" bIns="34275" anchor="ctr" anchorCtr="0">
            <a:noAutofit/>
          </a:bodyPr>
          <a:lstStyle/>
          <a:p>
            <a:pPr marL="0" marR="0" lvl="0" indent="0" algn="l" rtl="0">
              <a:spcBef>
                <a:spcPts val="0"/>
              </a:spcBef>
              <a:buSzPct val="25000"/>
              <a:buNone/>
            </a:pPr>
            <a:fld id="{00000000-1234-1234-1234-123412341234}" type="slidenum">
              <a:rPr lang="en" sz="900" b="0" i="0" u="none" strike="noStrike" cap="none">
                <a:solidFill>
                  <a:srgbClr val="1F497D"/>
                </a:solidFill>
                <a:latin typeface="Arial"/>
                <a:ea typeface="Arial"/>
                <a:cs typeface="Arial"/>
                <a:sym typeface="Arial"/>
              </a:rPr>
              <a:t>‹#›</a:t>
            </a:fld>
            <a:endParaRPr lang="en" sz="900" b="0" i="0" u="none" strike="noStrike" cap="none">
              <a:solidFill>
                <a:srgbClr val="1F497D"/>
              </a:solidFill>
              <a:latin typeface="Arial"/>
              <a:ea typeface="Arial"/>
              <a:cs typeface="Arial"/>
              <a:sym typeface="Arial"/>
            </a:endParaRPr>
          </a:p>
        </p:txBody>
      </p:sp>
      <p:sp>
        <p:nvSpPr>
          <p:cNvPr id="52" name="Shape 52"/>
          <p:cNvSpPr>
            <a:spLocks noGrp="1"/>
          </p:cNvSpPr>
          <p:nvPr>
            <p:ph type="pic" idx="2"/>
          </p:nvPr>
        </p:nvSpPr>
        <p:spPr>
          <a:xfrm>
            <a:off x="628650" y="921544"/>
            <a:ext cx="7886699" cy="4170162"/>
          </a:xfrm>
          <a:prstGeom prst="rect">
            <a:avLst/>
          </a:prstGeom>
          <a:noFill/>
          <a:ln>
            <a:noFill/>
          </a:ln>
          <a:effectLst>
            <a:outerShdw blurRad="50799" dist="38100" dir="2700000" algn="tl" rotWithShape="0">
              <a:srgbClr val="000000">
                <a:alpha val="40000"/>
              </a:srgbClr>
            </a:outerShdw>
          </a:effectLst>
        </p:spPr>
        <p:txBody>
          <a:bodyPr lIns="68575" tIns="68575" rIns="68575" bIns="68575" anchor="t" anchorCtr="0"/>
          <a:lstStyle>
            <a:lvl1pPr marL="177800" marR="0" lvl="0" indent="-38100" algn="l" rtl="0">
              <a:lnSpc>
                <a:spcPct val="90000"/>
              </a:lnSpc>
              <a:spcBef>
                <a:spcPts val="800"/>
              </a:spcBef>
              <a:buClr>
                <a:srgbClr val="778591"/>
              </a:buClr>
              <a:buSzPct val="100000"/>
              <a:buFont typeface="Arial"/>
              <a:buChar char="•"/>
              <a:defRPr sz="2100" b="0" i="0" u="none" strike="noStrike" cap="none">
                <a:solidFill>
                  <a:srgbClr val="778591"/>
                </a:solidFill>
                <a:latin typeface="Arial"/>
                <a:ea typeface="Arial"/>
                <a:cs typeface="Arial"/>
                <a:sym typeface="Arial"/>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Arial"/>
                <a:ea typeface="Arial"/>
                <a:cs typeface="Arial"/>
                <a:sym typeface="Arial"/>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Arial"/>
                <a:ea typeface="Arial"/>
                <a:cs typeface="Arial"/>
                <a:sym typeface="Arial"/>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Arial"/>
                <a:ea typeface="Arial"/>
                <a:cs typeface="Arial"/>
                <a:sym typeface="Arial"/>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Arial"/>
                <a:ea typeface="Arial"/>
                <a:cs typeface="Arial"/>
                <a:sym typeface="Arial"/>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Arial"/>
                <a:ea typeface="Arial"/>
                <a:cs typeface="Arial"/>
                <a:sym typeface="Arial"/>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Arial"/>
                <a:ea typeface="Arial"/>
                <a:cs typeface="Arial"/>
                <a:sym typeface="Arial"/>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Arial"/>
                <a:ea typeface="Arial"/>
                <a:cs typeface="Arial"/>
                <a:sym typeface="Arial"/>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3" name="Shape 53"/>
          <p:cNvSpPr txBox="1">
            <a:spLocks noGrp="1"/>
          </p:cNvSpPr>
          <p:nvPr>
            <p:ph type="title"/>
          </p:nvPr>
        </p:nvSpPr>
        <p:spPr>
          <a:xfrm>
            <a:off x="628650" y="73819"/>
            <a:ext cx="7886699" cy="795933"/>
          </a:xfrm>
          <a:prstGeom prst="rect">
            <a:avLst/>
          </a:prstGeom>
          <a:noFill/>
          <a:ln>
            <a:noFill/>
          </a:ln>
        </p:spPr>
        <p:txBody>
          <a:bodyPr lIns="68575" tIns="68575" rIns="68575" bIns="68575" anchor="ctr" anchorCtr="0"/>
          <a:lstStyle>
            <a:lvl1pPr marL="0" marR="0" lvl="0" indent="0" algn="ctr" rtl="0">
              <a:lnSpc>
                <a:spcPct val="90000"/>
              </a:lnSpc>
              <a:spcBef>
                <a:spcPts val="0"/>
              </a:spcBef>
              <a:buClr>
                <a:srgbClr val="288DC2"/>
              </a:buClr>
              <a:buSzPct val="40740"/>
              <a:buFont typeface="Times New Roman"/>
              <a:buNone/>
              <a:defRPr sz="2700" b="0" i="1" u="none" strike="noStrike" cap="none">
                <a:solidFill>
                  <a:srgbClr val="288DC2"/>
                </a:solidFill>
                <a:latin typeface="Times New Roman"/>
                <a:ea typeface="Times New Roman"/>
                <a:cs typeface="Times New Roman"/>
                <a:sym typeface="Times New Roman"/>
              </a:defRPr>
            </a:lvl1pPr>
            <a:lvl2pPr lvl="1" indent="0">
              <a:spcBef>
                <a:spcPts val="0"/>
              </a:spcBef>
              <a:buSzPct val="78571"/>
              <a:buNone/>
              <a:defRPr sz="1400"/>
            </a:lvl2pPr>
            <a:lvl3pPr lvl="2" indent="0">
              <a:spcBef>
                <a:spcPts val="0"/>
              </a:spcBef>
              <a:buSzPct val="78571"/>
              <a:buNone/>
              <a:defRPr sz="1400"/>
            </a:lvl3pPr>
            <a:lvl4pPr lvl="3" indent="0">
              <a:spcBef>
                <a:spcPts val="0"/>
              </a:spcBef>
              <a:buSzPct val="78571"/>
              <a:buNone/>
              <a:defRPr sz="1400"/>
            </a:lvl4pPr>
            <a:lvl5pPr lvl="4" indent="0">
              <a:spcBef>
                <a:spcPts val="0"/>
              </a:spcBef>
              <a:buSzPct val="78571"/>
              <a:buNone/>
              <a:defRPr sz="1400"/>
            </a:lvl5pPr>
            <a:lvl6pPr lvl="5" indent="0">
              <a:spcBef>
                <a:spcPts val="0"/>
              </a:spcBef>
              <a:buSzPct val="78571"/>
              <a:buNone/>
              <a:defRPr sz="1400"/>
            </a:lvl6pPr>
            <a:lvl7pPr lvl="6" indent="0">
              <a:spcBef>
                <a:spcPts val="0"/>
              </a:spcBef>
              <a:buSzPct val="78571"/>
              <a:buNone/>
              <a:defRPr sz="1400"/>
            </a:lvl7pPr>
            <a:lvl8pPr lvl="7" indent="0">
              <a:spcBef>
                <a:spcPts val="0"/>
              </a:spcBef>
              <a:buSzPct val="78571"/>
              <a:buNone/>
              <a:defRPr sz="1400"/>
            </a:lvl8pPr>
            <a:lvl9pPr lvl="8" indent="0">
              <a:spcBef>
                <a:spcPts val="0"/>
              </a:spcBef>
              <a:buSzPct val="78571"/>
              <a:buNone/>
              <a:defRPr sz="14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Image and Content Slide - Medium Image, Text, Title, Bar">
    <p:spTree>
      <p:nvGrpSpPr>
        <p:cNvPr id="1" name="Shape 54"/>
        <p:cNvGrpSpPr/>
        <p:nvPr/>
      </p:nvGrpSpPr>
      <p:grpSpPr>
        <a:xfrm>
          <a:off x="0" y="0"/>
          <a:ext cx="0" cy="0"/>
          <a:chOff x="0" y="0"/>
          <a:chExt cx="0" cy="0"/>
        </a:xfrm>
      </p:grpSpPr>
      <p:sp>
        <p:nvSpPr>
          <p:cNvPr id="55" name="Shape 55"/>
          <p:cNvSpPr/>
          <p:nvPr/>
        </p:nvSpPr>
        <p:spPr>
          <a:xfrm>
            <a:off x="0" y="4942989"/>
            <a:ext cx="9144000" cy="207168"/>
          </a:xfrm>
          <a:prstGeom prst="rect">
            <a:avLst/>
          </a:prstGeom>
          <a:gradFill>
            <a:gsLst>
              <a:gs pos="0">
                <a:schemeClr val="accent1"/>
              </a:gs>
              <a:gs pos="35000">
                <a:srgbClr val="4F745E"/>
              </a:gs>
              <a:gs pos="100000">
                <a:srgbClr val="173860"/>
              </a:gs>
            </a:gsLst>
            <a:lin ang="0" scaled="0"/>
          </a:gradFill>
          <a:ln>
            <a:noFill/>
          </a:ln>
        </p:spPr>
        <p:txBody>
          <a:bodyPr lIns="68575" tIns="34275" rIns="68575" bIns="34275" anchor="ctr" anchorCtr="0">
            <a:noAutofit/>
          </a:bodyPr>
          <a:lstStyle/>
          <a:p>
            <a:pPr marL="0" marR="0" lvl="0" indent="0" algn="ctr" rtl="0">
              <a:spcBef>
                <a:spcPts val="0"/>
              </a:spcBef>
              <a:buNone/>
            </a:pPr>
            <a:endParaRPr sz="1400">
              <a:solidFill>
                <a:srgbClr val="FFFFFF"/>
              </a:solidFill>
              <a:latin typeface="Arial"/>
              <a:ea typeface="Arial"/>
              <a:cs typeface="Arial"/>
              <a:sym typeface="Arial"/>
            </a:endParaRPr>
          </a:p>
        </p:txBody>
      </p:sp>
      <p:sp>
        <p:nvSpPr>
          <p:cNvPr id="56" name="Shape 56"/>
          <p:cNvSpPr txBox="1">
            <a:spLocks noGrp="1"/>
          </p:cNvSpPr>
          <p:nvPr>
            <p:ph type="title"/>
          </p:nvPr>
        </p:nvSpPr>
        <p:spPr>
          <a:xfrm>
            <a:off x="628650" y="73819"/>
            <a:ext cx="7886699" cy="795933"/>
          </a:xfrm>
          <a:prstGeom prst="rect">
            <a:avLst/>
          </a:prstGeom>
          <a:noFill/>
          <a:ln>
            <a:noFill/>
          </a:ln>
        </p:spPr>
        <p:txBody>
          <a:bodyPr lIns="68575" tIns="68575" rIns="68575" bIns="68575" anchor="ctr" anchorCtr="0"/>
          <a:lstStyle>
            <a:lvl1pPr marL="0" marR="0" lvl="0" indent="0" algn="ctr" rtl="0">
              <a:lnSpc>
                <a:spcPct val="90000"/>
              </a:lnSpc>
              <a:spcBef>
                <a:spcPts val="0"/>
              </a:spcBef>
              <a:buClr>
                <a:srgbClr val="288DC2"/>
              </a:buClr>
              <a:buSzPct val="40740"/>
              <a:buFont typeface="Times New Roman"/>
              <a:buNone/>
              <a:defRPr sz="2700" b="0" i="1" u="none" strike="noStrike" cap="none">
                <a:solidFill>
                  <a:srgbClr val="288DC2"/>
                </a:solidFill>
                <a:latin typeface="Times New Roman"/>
                <a:ea typeface="Times New Roman"/>
                <a:cs typeface="Times New Roman"/>
                <a:sym typeface="Times New Roman"/>
              </a:defRPr>
            </a:lvl1pPr>
            <a:lvl2pPr lvl="1" indent="0">
              <a:spcBef>
                <a:spcPts val="0"/>
              </a:spcBef>
              <a:buSzPct val="78571"/>
              <a:buNone/>
              <a:defRPr sz="1400"/>
            </a:lvl2pPr>
            <a:lvl3pPr lvl="2" indent="0">
              <a:spcBef>
                <a:spcPts val="0"/>
              </a:spcBef>
              <a:buSzPct val="78571"/>
              <a:buNone/>
              <a:defRPr sz="1400"/>
            </a:lvl3pPr>
            <a:lvl4pPr lvl="3" indent="0">
              <a:spcBef>
                <a:spcPts val="0"/>
              </a:spcBef>
              <a:buSzPct val="78571"/>
              <a:buNone/>
              <a:defRPr sz="1400"/>
            </a:lvl4pPr>
            <a:lvl5pPr lvl="4" indent="0">
              <a:spcBef>
                <a:spcPts val="0"/>
              </a:spcBef>
              <a:buSzPct val="78571"/>
              <a:buNone/>
              <a:defRPr sz="1400"/>
            </a:lvl5pPr>
            <a:lvl6pPr lvl="5" indent="0">
              <a:spcBef>
                <a:spcPts val="0"/>
              </a:spcBef>
              <a:buSzPct val="78571"/>
              <a:buNone/>
              <a:defRPr sz="1400"/>
            </a:lvl6pPr>
            <a:lvl7pPr lvl="6" indent="0">
              <a:spcBef>
                <a:spcPts val="0"/>
              </a:spcBef>
              <a:buSzPct val="78571"/>
              <a:buNone/>
              <a:defRPr sz="1400"/>
            </a:lvl7pPr>
            <a:lvl8pPr lvl="7" indent="0">
              <a:spcBef>
                <a:spcPts val="0"/>
              </a:spcBef>
              <a:buSzPct val="78571"/>
              <a:buNone/>
              <a:defRPr sz="1400"/>
            </a:lvl8pPr>
            <a:lvl9pPr lvl="8" indent="0">
              <a:spcBef>
                <a:spcPts val="0"/>
              </a:spcBef>
              <a:buSzPct val="78571"/>
              <a:buNone/>
              <a:defRPr sz="1400"/>
            </a:lvl9pPr>
          </a:lstStyle>
          <a:p>
            <a:endParaRPr/>
          </a:p>
        </p:txBody>
      </p:sp>
      <p:sp>
        <p:nvSpPr>
          <p:cNvPr id="57" name="Shape 57"/>
          <p:cNvSpPr txBox="1">
            <a:spLocks noGrp="1"/>
          </p:cNvSpPr>
          <p:nvPr>
            <p:ph type="sldNum" idx="12"/>
          </p:nvPr>
        </p:nvSpPr>
        <p:spPr>
          <a:xfrm>
            <a:off x="78581" y="4988122"/>
            <a:ext cx="2057399" cy="103584"/>
          </a:xfrm>
          <a:prstGeom prst="rect">
            <a:avLst/>
          </a:prstGeom>
          <a:noFill/>
          <a:ln>
            <a:noFill/>
          </a:ln>
        </p:spPr>
        <p:txBody>
          <a:bodyPr lIns="68575" tIns="34275" rIns="68575" bIns="34275" anchor="ctr" anchorCtr="0">
            <a:noAutofit/>
          </a:bodyPr>
          <a:lstStyle/>
          <a:p>
            <a:pPr marL="0" marR="0" lvl="0" indent="0" algn="l" rtl="0">
              <a:spcBef>
                <a:spcPts val="0"/>
              </a:spcBef>
              <a:buSzPct val="25000"/>
              <a:buNone/>
            </a:pPr>
            <a:fld id="{00000000-1234-1234-1234-123412341234}" type="slidenum">
              <a:rPr lang="en" sz="900">
                <a:solidFill>
                  <a:srgbClr val="1F497D"/>
                </a:solidFill>
                <a:latin typeface="Arial"/>
                <a:ea typeface="Arial"/>
                <a:cs typeface="Arial"/>
                <a:sym typeface="Arial"/>
              </a:rPr>
              <a:t>‹#›</a:t>
            </a:fld>
            <a:endParaRPr lang="en" sz="900">
              <a:solidFill>
                <a:srgbClr val="1F497D"/>
              </a:solidFill>
              <a:latin typeface="Arial"/>
              <a:ea typeface="Arial"/>
              <a:cs typeface="Arial"/>
              <a:sym typeface="Arial"/>
            </a:endParaRPr>
          </a:p>
        </p:txBody>
      </p:sp>
      <p:sp>
        <p:nvSpPr>
          <p:cNvPr id="58" name="Shape 58"/>
          <p:cNvSpPr>
            <a:spLocks noGrp="1"/>
          </p:cNvSpPr>
          <p:nvPr>
            <p:ph type="pic" idx="2"/>
          </p:nvPr>
        </p:nvSpPr>
        <p:spPr>
          <a:xfrm>
            <a:off x="156538" y="968151"/>
            <a:ext cx="3731881" cy="3845764"/>
          </a:xfrm>
          <a:prstGeom prst="rect">
            <a:avLst/>
          </a:prstGeom>
          <a:noFill/>
          <a:ln>
            <a:noFill/>
          </a:ln>
          <a:effectLst>
            <a:outerShdw blurRad="50799" dist="38100" dir="2700000" algn="tl" rotWithShape="0">
              <a:srgbClr val="000000">
                <a:alpha val="40000"/>
              </a:srgbClr>
            </a:outerShdw>
          </a:effectLst>
        </p:spPr>
        <p:txBody>
          <a:bodyPr lIns="68575" tIns="68575" rIns="68575" bIns="68575" anchor="t" anchorCtr="0"/>
          <a:lstStyle>
            <a:lvl1pPr marL="177800" marR="0" lvl="0" indent="-38100" algn="l" rtl="0">
              <a:lnSpc>
                <a:spcPct val="90000"/>
              </a:lnSpc>
              <a:spcBef>
                <a:spcPts val="800"/>
              </a:spcBef>
              <a:buClr>
                <a:srgbClr val="778591"/>
              </a:buClr>
              <a:buSzPct val="100000"/>
              <a:buFont typeface="Arial"/>
              <a:buChar char="•"/>
              <a:defRPr sz="2100" b="0" i="0" u="none" strike="noStrike" cap="none">
                <a:solidFill>
                  <a:srgbClr val="778591"/>
                </a:solidFill>
                <a:latin typeface="Arial"/>
                <a:ea typeface="Arial"/>
                <a:cs typeface="Arial"/>
                <a:sym typeface="Arial"/>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Arial"/>
                <a:ea typeface="Arial"/>
                <a:cs typeface="Arial"/>
                <a:sym typeface="Arial"/>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Arial"/>
                <a:ea typeface="Arial"/>
                <a:cs typeface="Arial"/>
                <a:sym typeface="Arial"/>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Arial"/>
                <a:ea typeface="Arial"/>
                <a:cs typeface="Arial"/>
                <a:sym typeface="Arial"/>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Arial"/>
                <a:ea typeface="Arial"/>
                <a:cs typeface="Arial"/>
                <a:sym typeface="Arial"/>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Arial"/>
                <a:ea typeface="Arial"/>
                <a:cs typeface="Arial"/>
                <a:sym typeface="Arial"/>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Arial"/>
                <a:ea typeface="Arial"/>
                <a:cs typeface="Arial"/>
                <a:sym typeface="Arial"/>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Arial"/>
                <a:ea typeface="Arial"/>
                <a:cs typeface="Arial"/>
                <a:sym typeface="Arial"/>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9" name="Shape 59"/>
          <p:cNvSpPr txBox="1">
            <a:spLocks noGrp="1"/>
          </p:cNvSpPr>
          <p:nvPr>
            <p:ph type="body" idx="1"/>
          </p:nvPr>
        </p:nvSpPr>
        <p:spPr>
          <a:xfrm>
            <a:off x="4028242" y="968240"/>
            <a:ext cx="5016090" cy="3845675"/>
          </a:xfrm>
          <a:prstGeom prst="rect">
            <a:avLst/>
          </a:prstGeom>
          <a:noFill/>
          <a:ln>
            <a:noFill/>
          </a:ln>
        </p:spPr>
        <p:txBody>
          <a:bodyPr lIns="68575" tIns="68575" rIns="68575" bIns="68575" anchor="t" anchorCtr="0"/>
          <a:lstStyle>
            <a:lvl1pPr marL="177800" marR="0" lvl="0" indent="-76200" algn="l" rtl="0">
              <a:lnSpc>
                <a:spcPct val="90000"/>
              </a:lnSpc>
              <a:spcBef>
                <a:spcPts val="800"/>
              </a:spcBef>
              <a:buClr>
                <a:srgbClr val="414549"/>
              </a:buClr>
              <a:buSzPct val="100000"/>
              <a:buFont typeface="Arial"/>
              <a:buChar char="•"/>
              <a:defRPr sz="1500" b="0" i="0" u="none" strike="noStrike" cap="none">
                <a:solidFill>
                  <a:srgbClr val="414549"/>
                </a:solidFill>
                <a:latin typeface="Arial"/>
                <a:ea typeface="Arial"/>
                <a:cs typeface="Arial"/>
                <a:sym typeface="Arial"/>
              </a:defRPr>
            </a:lvl1pPr>
            <a:lvl2pPr marL="520700" marR="0" lvl="1" indent="-88900" algn="l" rtl="0">
              <a:lnSpc>
                <a:spcPct val="90000"/>
              </a:lnSpc>
              <a:spcBef>
                <a:spcPts val="400"/>
              </a:spcBef>
              <a:buClr>
                <a:srgbClr val="414549"/>
              </a:buClr>
              <a:buSzPct val="100000"/>
              <a:buFont typeface="Arial"/>
              <a:buChar char="•"/>
              <a:defRPr sz="1400" b="0" i="0" u="none" strike="noStrike" cap="none">
                <a:solidFill>
                  <a:srgbClr val="414549"/>
                </a:solidFill>
                <a:latin typeface="Arial"/>
                <a:ea typeface="Arial"/>
                <a:cs typeface="Arial"/>
                <a:sym typeface="Arial"/>
              </a:defRPr>
            </a:lvl2pPr>
            <a:lvl3pPr marL="863600" marR="0" lvl="2" indent="-101600" algn="l" rtl="0">
              <a:lnSpc>
                <a:spcPct val="90000"/>
              </a:lnSpc>
              <a:spcBef>
                <a:spcPts val="400"/>
              </a:spcBef>
              <a:buClr>
                <a:srgbClr val="414549"/>
              </a:buClr>
              <a:buSzPct val="100000"/>
              <a:buFont typeface="Arial"/>
              <a:buChar char="•"/>
              <a:defRPr sz="1200" b="0" i="0" u="none" strike="noStrike" cap="none">
                <a:solidFill>
                  <a:srgbClr val="414549"/>
                </a:solidFill>
                <a:latin typeface="Arial"/>
                <a:ea typeface="Arial"/>
                <a:cs typeface="Arial"/>
                <a:sym typeface="Arial"/>
              </a:defRPr>
            </a:lvl3pPr>
            <a:lvl4pPr marL="1206500" marR="0" lvl="3" indent="-114300" algn="l" rtl="0">
              <a:lnSpc>
                <a:spcPct val="90000"/>
              </a:lnSpc>
              <a:spcBef>
                <a:spcPts val="400"/>
              </a:spcBef>
              <a:buClr>
                <a:srgbClr val="414549"/>
              </a:buClr>
              <a:buSzPct val="100000"/>
              <a:buFont typeface="Arial"/>
              <a:buChar char="•"/>
              <a:defRPr sz="1100" b="0" i="0" u="none" strike="noStrike" cap="none">
                <a:solidFill>
                  <a:srgbClr val="414549"/>
                </a:solidFill>
                <a:latin typeface="Arial"/>
                <a:ea typeface="Arial"/>
                <a:cs typeface="Arial"/>
                <a:sym typeface="Arial"/>
              </a:defRPr>
            </a:lvl4pPr>
            <a:lvl5pPr marL="1549400" marR="0" lvl="4" indent="-114300" algn="l" rtl="0">
              <a:lnSpc>
                <a:spcPct val="90000"/>
              </a:lnSpc>
              <a:spcBef>
                <a:spcPts val="400"/>
              </a:spcBef>
              <a:buClr>
                <a:srgbClr val="414549"/>
              </a:buClr>
              <a:buSzPct val="100000"/>
              <a:buFont typeface="Arial"/>
              <a:buChar char="•"/>
              <a:defRPr sz="1100" b="0" i="0" u="none" strike="noStrike" cap="none">
                <a:solidFill>
                  <a:srgbClr val="414549"/>
                </a:solidFill>
                <a:latin typeface="Arial"/>
                <a:ea typeface="Arial"/>
                <a:cs typeface="Arial"/>
                <a:sym typeface="Arial"/>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Arial"/>
                <a:ea typeface="Arial"/>
                <a:cs typeface="Arial"/>
                <a:sym typeface="Arial"/>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Arial"/>
                <a:ea typeface="Arial"/>
                <a:cs typeface="Arial"/>
                <a:sym typeface="Arial"/>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Arial"/>
                <a:ea typeface="Arial"/>
                <a:cs typeface="Arial"/>
                <a:sym typeface="Arial"/>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Content Slide - Title, Short Text, Logo, Bar">
    <p:spTree>
      <p:nvGrpSpPr>
        <p:cNvPr id="1" name="Shape 60"/>
        <p:cNvGrpSpPr/>
        <p:nvPr/>
      </p:nvGrpSpPr>
      <p:grpSpPr>
        <a:xfrm>
          <a:off x="0" y="0"/>
          <a:ext cx="0" cy="0"/>
          <a:chOff x="0" y="0"/>
          <a:chExt cx="0" cy="0"/>
        </a:xfrm>
      </p:grpSpPr>
      <p:sp>
        <p:nvSpPr>
          <p:cNvPr id="61" name="Shape 61"/>
          <p:cNvSpPr/>
          <p:nvPr/>
        </p:nvSpPr>
        <p:spPr>
          <a:xfrm>
            <a:off x="0" y="4942989"/>
            <a:ext cx="9144000" cy="207168"/>
          </a:xfrm>
          <a:prstGeom prst="rect">
            <a:avLst/>
          </a:prstGeom>
          <a:gradFill>
            <a:gsLst>
              <a:gs pos="0">
                <a:schemeClr val="accent1"/>
              </a:gs>
              <a:gs pos="35000">
                <a:srgbClr val="4F745E"/>
              </a:gs>
              <a:gs pos="100000">
                <a:srgbClr val="173860"/>
              </a:gs>
            </a:gsLst>
            <a:lin ang="0" scaled="0"/>
          </a:gradFill>
          <a:ln>
            <a:noFill/>
          </a:ln>
        </p:spPr>
        <p:txBody>
          <a:bodyPr lIns="68575" tIns="34275" rIns="68575" bIns="34275" anchor="ctr" anchorCtr="0">
            <a:noAutofit/>
          </a:bodyPr>
          <a:lstStyle/>
          <a:p>
            <a:pPr marL="0" marR="0" lvl="0" indent="0" algn="ctr" rtl="0">
              <a:spcBef>
                <a:spcPts val="0"/>
              </a:spcBef>
              <a:buNone/>
            </a:pPr>
            <a:endParaRPr sz="1400" b="0" i="0" u="none" strike="noStrike" cap="none">
              <a:solidFill>
                <a:srgbClr val="FFFFFF"/>
              </a:solidFill>
              <a:latin typeface="Arial"/>
              <a:ea typeface="Arial"/>
              <a:cs typeface="Arial"/>
              <a:sym typeface="Arial"/>
            </a:endParaRPr>
          </a:p>
        </p:txBody>
      </p:sp>
      <p:pic>
        <p:nvPicPr>
          <p:cNvPr id="62" name="Shape 62"/>
          <p:cNvPicPr preferRelativeResize="0"/>
          <p:nvPr/>
        </p:nvPicPr>
        <p:blipFill rotWithShape="1">
          <a:blip r:embed="rId2">
            <a:alphaModFix/>
          </a:blip>
          <a:srcRect/>
          <a:stretch/>
        </p:blipFill>
        <p:spPr>
          <a:xfrm>
            <a:off x="8196308" y="4265832"/>
            <a:ext cx="754809" cy="523784"/>
          </a:xfrm>
          <a:prstGeom prst="rect">
            <a:avLst/>
          </a:prstGeom>
          <a:noFill/>
          <a:ln>
            <a:noFill/>
          </a:ln>
        </p:spPr>
      </p:pic>
      <p:sp>
        <p:nvSpPr>
          <p:cNvPr id="63" name="Shape 63"/>
          <p:cNvSpPr txBox="1">
            <a:spLocks noGrp="1"/>
          </p:cNvSpPr>
          <p:nvPr>
            <p:ph type="title"/>
          </p:nvPr>
        </p:nvSpPr>
        <p:spPr>
          <a:xfrm>
            <a:off x="628650" y="73819"/>
            <a:ext cx="7886699" cy="795933"/>
          </a:xfrm>
          <a:prstGeom prst="rect">
            <a:avLst/>
          </a:prstGeom>
          <a:noFill/>
          <a:ln>
            <a:noFill/>
          </a:ln>
        </p:spPr>
        <p:txBody>
          <a:bodyPr lIns="68575" tIns="68575" rIns="68575" bIns="68575" anchor="ctr" anchorCtr="0"/>
          <a:lstStyle>
            <a:lvl1pPr marL="0" marR="0" lvl="0" indent="0" algn="ctr" rtl="0">
              <a:lnSpc>
                <a:spcPct val="90000"/>
              </a:lnSpc>
              <a:spcBef>
                <a:spcPts val="0"/>
              </a:spcBef>
              <a:buClr>
                <a:srgbClr val="288DC2"/>
              </a:buClr>
              <a:buSzPct val="40740"/>
              <a:buFont typeface="Times New Roman"/>
              <a:buNone/>
              <a:defRPr sz="2700" b="0" i="1" u="none" strike="noStrike" cap="none">
                <a:solidFill>
                  <a:srgbClr val="288DC2"/>
                </a:solidFill>
                <a:latin typeface="Times New Roman"/>
                <a:ea typeface="Times New Roman"/>
                <a:cs typeface="Times New Roman"/>
                <a:sym typeface="Times New Roman"/>
              </a:defRPr>
            </a:lvl1pPr>
            <a:lvl2pPr lvl="1" indent="0">
              <a:spcBef>
                <a:spcPts val="0"/>
              </a:spcBef>
              <a:buSzPct val="78571"/>
              <a:buNone/>
              <a:defRPr sz="1400"/>
            </a:lvl2pPr>
            <a:lvl3pPr lvl="2" indent="0">
              <a:spcBef>
                <a:spcPts val="0"/>
              </a:spcBef>
              <a:buSzPct val="78571"/>
              <a:buNone/>
              <a:defRPr sz="1400"/>
            </a:lvl3pPr>
            <a:lvl4pPr lvl="3" indent="0">
              <a:spcBef>
                <a:spcPts val="0"/>
              </a:spcBef>
              <a:buSzPct val="78571"/>
              <a:buNone/>
              <a:defRPr sz="1400"/>
            </a:lvl4pPr>
            <a:lvl5pPr lvl="4" indent="0">
              <a:spcBef>
                <a:spcPts val="0"/>
              </a:spcBef>
              <a:buSzPct val="78571"/>
              <a:buNone/>
              <a:defRPr sz="1400"/>
            </a:lvl5pPr>
            <a:lvl6pPr lvl="5" indent="0">
              <a:spcBef>
                <a:spcPts val="0"/>
              </a:spcBef>
              <a:buSzPct val="78571"/>
              <a:buNone/>
              <a:defRPr sz="1400"/>
            </a:lvl6pPr>
            <a:lvl7pPr lvl="6" indent="0">
              <a:spcBef>
                <a:spcPts val="0"/>
              </a:spcBef>
              <a:buSzPct val="78571"/>
              <a:buNone/>
              <a:defRPr sz="1400"/>
            </a:lvl7pPr>
            <a:lvl8pPr lvl="7" indent="0">
              <a:spcBef>
                <a:spcPts val="0"/>
              </a:spcBef>
              <a:buSzPct val="78571"/>
              <a:buNone/>
              <a:defRPr sz="1400"/>
            </a:lvl8pPr>
            <a:lvl9pPr lvl="8" indent="0">
              <a:spcBef>
                <a:spcPts val="0"/>
              </a:spcBef>
              <a:buSzPct val="78571"/>
              <a:buNone/>
              <a:defRPr sz="1400"/>
            </a:lvl9pPr>
          </a:lstStyle>
          <a:p>
            <a:endParaRPr/>
          </a:p>
        </p:txBody>
      </p:sp>
      <p:sp>
        <p:nvSpPr>
          <p:cNvPr id="64" name="Shape 64"/>
          <p:cNvSpPr txBox="1">
            <a:spLocks noGrp="1"/>
          </p:cNvSpPr>
          <p:nvPr>
            <p:ph type="body" idx="1"/>
          </p:nvPr>
        </p:nvSpPr>
        <p:spPr>
          <a:xfrm>
            <a:off x="628650" y="921545"/>
            <a:ext cx="7886699" cy="3764754"/>
          </a:xfrm>
          <a:prstGeom prst="rect">
            <a:avLst/>
          </a:prstGeom>
          <a:noFill/>
          <a:ln>
            <a:noFill/>
          </a:ln>
        </p:spPr>
        <p:txBody>
          <a:bodyPr lIns="68575" tIns="68575" rIns="68575" bIns="68575" anchor="t" anchorCtr="0"/>
          <a:lstStyle>
            <a:lvl1pPr marL="177800" marR="0" lvl="0" indent="-76200" algn="l" rtl="0">
              <a:lnSpc>
                <a:spcPct val="90000"/>
              </a:lnSpc>
              <a:spcBef>
                <a:spcPts val="800"/>
              </a:spcBef>
              <a:buClr>
                <a:srgbClr val="414549"/>
              </a:buClr>
              <a:buSzPct val="100000"/>
              <a:buFont typeface="Arial"/>
              <a:buChar char="•"/>
              <a:defRPr sz="1500" b="0" i="0" u="none" strike="noStrike" cap="none">
                <a:solidFill>
                  <a:srgbClr val="414549"/>
                </a:solidFill>
                <a:latin typeface="Arial"/>
                <a:ea typeface="Arial"/>
                <a:cs typeface="Arial"/>
                <a:sym typeface="Arial"/>
              </a:defRPr>
            </a:lvl1pPr>
            <a:lvl2pPr marL="520700" marR="0" lvl="1" indent="-88900" algn="l" rtl="0">
              <a:lnSpc>
                <a:spcPct val="90000"/>
              </a:lnSpc>
              <a:spcBef>
                <a:spcPts val="400"/>
              </a:spcBef>
              <a:buClr>
                <a:srgbClr val="414549"/>
              </a:buClr>
              <a:buSzPct val="100000"/>
              <a:buFont typeface="Arial"/>
              <a:buChar char="•"/>
              <a:defRPr sz="1400" b="0" i="0" u="none" strike="noStrike" cap="none">
                <a:solidFill>
                  <a:srgbClr val="414549"/>
                </a:solidFill>
                <a:latin typeface="Arial"/>
                <a:ea typeface="Arial"/>
                <a:cs typeface="Arial"/>
                <a:sym typeface="Arial"/>
              </a:defRPr>
            </a:lvl2pPr>
            <a:lvl3pPr marL="863600" marR="0" lvl="2" indent="-101600" algn="l" rtl="0">
              <a:lnSpc>
                <a:spcPct val="90000"/>
              </a:lnSpc>
              <a:spcBef>
                <a:spcPts val="400"/>
              </a:spcBef>
              <a:buClr>
                <a:srgbClr val="414549"/>
              </a:buClr>
              <a:buSzPct val="100000"/>
              <a:buFont typeface="Arial"/>
              <a:buChar char="•"/>
              <a:defRPr sz="1200" b="0" i="0" u="none" strike="noStrike" cap="none">
                <a:solidFill>
                  <a:srgbClr val="414549"/>
                </a:solidFill>
                <a:latin typeface="Arial"/>
                <a:ea typeface="Arial"/>
                <a:cs typeface="Arial"/>
                <a:sym typeface="Arial"/>
              </a:defRPr>
            </a:lvl3pPr>
            <a:lvl4pPr marL="1206500" marR="0" lvl="3" indent="-114300" algn="l" rtl="0">
              <a:lnSpc>
                <a:spcPct val="90000"/>
              </a:lnSpc>
              <a:spcBef>
                <a:spcPts val="400"/>
              </a:spcBef>
              <a:buClr>
                <a:srgbClr val="414549"/>
              </a:buClr>
              <a:buSzPct val="100000"/>
              <a:buFont typeface="Arial"/>
              <a:buChar char="•"/>
              <a:defRPr sz="1100" b="0" i="0" u="none" strike="noStrike" cap="none">
                <a:solidFill>
                  <a:srgbClr val="414549"/>
                </a:solidFill>
                <a:latin typeface="Arial"/>
                <a:ea typeface="Arial"/>
                <a:cs typeface="Arial"/>
                <a:sym typeface="Arial"/>
              </a:defRPr>
            </a:lvl4pPr>
            <a:lvl5pPr marL="1549400" marR="0" lvl="4" indent="-114300" algn="l" rtl="0">
              <a:lnSpc>
                <a:spcPct val="90000"/>
              </a:lnSpc>
              <a:spcBef>
                <a:spcPts val="400"/>
              </a:spcBef>
              <a:buClr>
                <a:srgbClr val="414549"/>
              </a:buClr>
              <a:buSzPct val="100000"/>
              <a:buFont typeface="Arial"/>
              <a:buChar char="•"/>
              <a:defRPr sz="1100" b="0" i="0" u="none" strike="noStrike" cap="none">
                <a:solidFill>
                  <a:srgbClr val="414549"/>
                </a:solidFill>
                <a:latin typeface="Arial"/>
                <a:ea typeface="Arial"/>
                <a:cs typeface="Arial"/>
                <a:sym typeface="Arial"/>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Arial"/>
                <a:ea typeface="Arial"/>
                <a:cs typeface="Arial"/>
                <a:sym typeface="Arial"/>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Arial"/>
                <a:ea typeface="Arial"/>
                <a:cs typeface="Arial"/>
                <a:sym typeface="Arial"/>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Arial"/>
                <a:ea typeface="Arial"/>
                <a:cs typeface="Arial"/>
                <a:sym typeface="Arial"/>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65" name="Shape 65"/>
          <p:cNvSpPr txBox="1">
            <a:spLocks noGrp="1"/>
          </p:cNvSpPr>
          <p:nvPr>
            <p:ph type="sldNum" idx="12"/>
          </p:nvPr>
        </p:nvSpPr>
        <p:spPr>
          <a:xfrm>
            <a:off x="78581" y="4988122"/>
            <a:ext cx="2057399" cy="103584"/>
          </a:xfrm>
          <a:prstGeom prst="rect">
            <a:avLst/>
          </a:prstGeom>
          <a:noFill/>
          <a:ln>
            <a:noFill/>
          </a:ln>
        </p:spPr>
        <p:txBody>
          <a:bodyPr lIns="68575" tIns="34275" rIns="68575" bIns="34275" anchor="ctr" anchorCtr="0">
            <a:noAutofit/>
          </a:bodyPr>
          <a:lstStyle/>
          <a:p>
            <a:pPr marL="0" marR="0" lvl="0" indent="0" algn="l" rtl="0">
              <a:spcBef>
                <a:spcPts val="0"/>
              </a:spcBef>
              <a:buSzPct val="25000"/>
              <a:buNone/>
            </a:pPr>
            <a:fld id="{00000000-1234-1234-1234-123412341234}" type="slidenum">
              <a:rPr lang="en" sz="900" b="0" i="0" u="none" strike="noStrike" cap="none">
                <a:solidFill>
                  <a:srgbClr val="1F497D"/>
                </a:solidFill>
                <a:latin typeface="Arial"/>
                <a:ea typeface="Arial"/>
                <a:cs typeface="Arial"/>
                <a:sym typeface="Arial"/>
              </a:rPr>
              <a:t>‹#›</a:t>
            </a:fld>
            <a:endParaRPr lang="en" sz="900" b="0" i="0" u="none" strike="noStrike" cap="none">
              <a:solidFill>
                <a:srgbClr val="1F497D"/>
              </a:solidFill>
              <a:latin typeface="Arial"/>
              <a:ea typeface="Arial"/>
              <a:cs typeface="Arial"/>
              <a:sym typeface="Arial"/>
            </a:endParaRPr>
          </a:p>
        </p:txBody>
      </p:sp>
      <p:pic>
        <p:nvPicPr>
          <p:cNvPr id="66" name="Shape 66"/>
          <p:cNvPicPr preferRelativeResize="0"/>
          <p:nvPr/>
        </p:nvPicPr>
        <p:blipFill rotWithShape="1">
          <a:blip r:embed="rId3">
            <a:alphaModFix/>
          </a:blip>
          <a:srcRect/>
          <a:stretch/>
        </p:blipFill>
        <p:spPr>
          <a:xfrm>
            <a:off x="0" y="4168998"/>
            <a:ext cx="1719469" cy="969822"/>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3"/>
        <p:cNvGrpSpPr/>
        <p:nvPr/>
      </p:nvGrpSpPr>
      <p:grpSpPr>
        <a:xfrm>
          <a:off x="0" y="0"/>
          <a:ext cx="0" cy="0"/>
          <a:chOff x="0" y="0"/>
          <a:chExt cx="0" cy="0"/>
        </a:xfrm>
      </p:grpSpPr>
      <p:sp>
        <p:nvSpPr>
          <p:cNvPr id="74" name="Shape 74"/>
          <p:cNvSpPr txBox="1">
            <a:spLocks noGrp="1"/>
          </p:cNvSpPr>
          <p:nvPr>
            <p:ph type="ctrTitle"/>
          </p:nvPr>
        </p:nvSpPr>
        <p:spPr>
          <a:xfrm>
            <a:off x="1143000" y="841772"/>
            <a:ext cx="6858000" cy="1790700"/>
          </a:xfrm>
          <a:prstGeom prst="rect">
            <a:avLst/>
          </a:prstGeom>
          <a:noFill/>
          <a:ln>
            <a:noFill/>
          </a:ln>
        </p:spPr>
        <p:txBody>
          <a:bodyPr lIns="68575" tIns="68575" rIns="68575" bIns="68575" anchor="b" anchorCtr="0"/>
          <a:lstStyle>
            <a:lvl1pPr marL="0" marR="0" lvl="0" indent="0" algn="ctr" rtl="0">
              <a:lnSpc>
                <a:spcPct val="90000"/>
              </a:lnSpc>
              <a:spcBef>
                <a:spcPts val="0"/>
              </a:spcBef>
              <a:buClr>
                <a:schemeClr val="dk1"/>
              </a:buClr>
              <a:buFont typeface="Calibri"/>
              <a:buNone/>
              <a:defRPr sz="4500" b="0" i="0" u="none" strike="noStrike" cap="none">
                <a:solidFill>
                  <a:schemeClr val="dk1"/>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75" name="Shape 75"/>
          <p:cNvSpPr txBox="1">
            <a:spLocks noGrp="1"/>
          </p:cNvSpPr>
          <p:nvPr>
            <p:ph type="subTitle" idx="1"/>
          </p:nvPr>
        </p:nvSpPr>
        <p:spPr>
          <a:xfrm>
            <a:off x="1143000" y="2701528"/>
            <a:ext cx="6858000" cy="1241821"/>
          </a:xfrm>
          <a:prstGeom prst="rect">
            <a:avLst/>
          </a:prstGeom>
          <a:noFill/>
          <a:ln>
            <a:noFill/>
          </a:ln>
        </p:spPr>
        <p:txBody>
          <a:bodyPr lIns="68575" tIns="68575" rIns="68575" bIns="68575" anchor="t" anchorCtr="0"/>
          <a:lstStyle>
            <a:lvl1pPr marL="0" marR="0" lvl="0" indent="0" algn="ctr" rtl="0">
              <a:lnSpc>
                <a:spcPct val="90000"/>
              </a:lnSpc>
              <a:spcBef>
                <a:spcPts val="800"/>
              </a:spcBef>
              <a:buClr>
                <a:schemeClr val="dk1"/>
              </a:buClr>
              <a:buFont typeface="Arial"/>
              <a:buNone/>
              <a:defRPr sz="1800" b="0" i="0" u="none" strike="noStrike" cap="none">
                <a:solidFill>
                  <a:schemeClr val="dk1"/>
                </a:solidFill>
                <a:latin typeface="Calibri"/>
                <a:ea typeface="Calibri"/>
                <a:cs typeface="Calibri"/>
                <a:sym typeface="Calibri"/>
              </a:defRPr>
            </a:lvl1pPr>
            <a:lvl2pPr marL="342900" marR="0" lvl="1" indent="0" algn="ctr" rtl="0">
              <a:lnSpc>
                <a:spcPct val="90000"/>
              </a:lnSpc>
              <a:spcBef>
                <a:spcPts val="400"/>
              </a:spcBef>
              <a:buClr>
                <a:schemeClr val="dk1"/>
              </a:buClr>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400"/>
              </a:spcBef>
              <a:buClr>
                <a:schemeClr val="dk1"/>
              </a:buClr>
              <a:buFont typeface="Arial"/>
              <a:buNone/>
              <a:defRPr sz="140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400"/>
              </a:spcBef>
              <a:buClr>
                <a:schemeClr val="dk1"/>
              </a:buClr>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400"/>
              </a:spcBef>
              <a:buClr>
                <a:schemeClr val="dk1"/>
              </a:buClr>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400"/>
              </a:spcBef>
              <a:buClr>
                <a:schemeClr val="dk1"/>
              </a:buClr>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400"/>
              </a:spcBef>
              <a:buClr>
                <a:schemeClr val="dk1"/>
              </a:buClr>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400"/>
              </a:spcBef>
              <a:buClr>
                <a:schemeClr val="dk1"/>
              </a:buClr>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400"/>
              </a:spcBef>
              <a:buClr>
                <a:schemeClr val="dk1"/>
              </a:buClr>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dt" idx="10"/>
          </p:nvPr>
        </p:nvSpPr>
        <p:spPr>
          <a:xfrm>
            <a:off x="628650" y="4767262"/>
            <a:ext cx="2057399" cy="273843"/>
          </a:xfrm>
          <a:prstGeom prst="rect">
            <a:avLst/>
          </a:prstGeom>
          <a:noFill/>
          <a:ln>
            <a:noFill/>
          </a:ln>
        </p:spPr>
        <p:txBody>
          <a:bodyPr lIns="68575" tIns="68575" rIns="68575" bIns="6857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ftr" idx="11"/>
          </p:nvPr>
        </p:nvSpPr>
        <p:spPr>
          <a:xfrm>
            <a:off x="3028950" y="4767262"/>
            <a:ext cx="3086100" cy="273843"/>
          </a:xfrm>
          <a:prstGeom prst="rect">
            <a:avLst/>
          </a:prstGeom>
          <a:noFill/>
          <a:ln>
            <a:noFill/>
          </a:ln>
        </p:spPr>
        <p:txBody>
          <a:bodyPr lIns="68575" tIns="68575" rIns="68575" bIns="6857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900" b="0" i="0" u="none" strike="noStrike" cap="none">
                <a:solidFill>
                  <a:srgbClr val="888888"/>
                </a:solidFill>
                <a:latin typeface="Calibri"/>
                <a:ea typeface="Calibri"/>
                <a:cs typeface="Calibri"/>
                <a:sym typeface="Calibri"/>
              </a:rPr>
              <a:t>‹#›</a:t>
            </a:fld>
            <a:endParaRPr lang="en"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628650" y="273843"/>
            <a:ext cx="7886699" cy="994172"/>
          </a:xfrm>
          <a:prstGeom prst="rect">
            <a:avLst/>
          </a:prstGeom>
          <a:noFill/>
          <a:ln>
            <a:noFill/>
          </a:ln>
        </p:spPr>
        <p:txBody>
          <a:bodyPr lIns="68575" tIns="68575" rIns="68575" bIns="6857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81" name="Shape 81"/>
          <p:cNvSpPr txBox="1">
            <a:spLocks noGrp="1"/>
          </p:cNvSpPr>
          <p:nvPr>
            <p:ph type="body" idx="1"/>
          </p:nvPr>
        </p:nvSpPr>
        <p:spPr>
          <a:xfrm>
            <a:off x="628650" y="1369218"/>
            <a:ext cx="7886699" cy="3263503"/>
          </a:xfrm>
          <a:prstGeom prst="rect">
            <a:avLst/>
          </a:prstGeom>
          <a:noFill/>
          <a:ln>
            <a:noFill/>
          </a:ln>
        </p:spPr>
        <p:txBody>
          <a:bodyPr lIns="68575" tIns="68575" rIns="68575" bIns="68575" anchor="t" anchorCtr="0"/>
          <a:lstStyle>
            <a:lvl1pPr marL="177800" marR="0" lvl="0" indent="-38100" algn="l" rtl="0">
              <a:lnSpc>
                <a:spcPct val="90000"/>
              </a:lnSpc>
              <a:spcBef>
                <a:spcPts val="8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dt" idx="10"/>
          </p:nvPr>
        </p:nvSpPr>
        <p:spPr>
          <a:xfrm>
            <a:off x="628650" y="4767262"/>
            <a:ext cx="2057399" cy="273843"/>
          </a:xfrm>
          <a:prstGeom prst="rect">
            <a:avLst/>
          </a:prstGeom>
          <a:noFill/>
          <a:ln>
            <a:noFill/>
          </a:ln>
        </p:spPr>
        <p:txBody>
          <a:bodyPr lIns="68575" tIns="68575" rIns="68575" bIns="6857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ftr" idx="11"/>
          </p:nvPr>
        </p:nvSpPr>
        <p:spPr>
          <a:xfrm>
            <a:off x="3028950" y="4767262"/>
            <a:ext cx="3086100" cy="273843"/>
          </a:xfrm>
          <a:prstGeom prst="rect">
            <a:avLst/>
          </a:prstGeom>
          <a:noFill/>
          <a:ln>
            <a:noFill/>
          </a:ln>
        </p:spPr>
        <p:txBody>
          <a:bodyPr lIns="68575" tIns="68575" rIns="68575" bIns="6857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84" name="Shape 84"/>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900">
                <a:solidFill>
                  <a:srgbClr val="888888"/>
                </a:solidFill>
                <a:latin typeface="Calibri"/>
                <a:ea typeface="Calibri"/>
                <a:cs typeface="Calibri"/>
                <a:sym typeface="Calibri"/>
              </a:rPr>
              <a:t>‹#›</a:t>
            </a:fld>
            <a:endParaRPr lang="en" sz="900">
              <a:solidFill>
                <a:srgbClr val="888888"/>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623887" y="1282303"/>
            <a:ext cx="7886699" cy="2139552"/>
          </a:xfrm>
          <a:prstGeom prst="rect">
            <a:avLst/>
          </a:prstGeom>
          <a:noFill/>
          <a:ln>
            <a:noFill/>
          </a:ln>
        </p:spPr>
        <p:txBody>
          <a:bodyPr lIns="68575" tIns="68575" rIns="68575" bIns="68575" anchor="b" anchorCtr="0"/>
          <a:lstStyle>
            <a:lvl1pPr marL="0" marR="0" lvl="0" indent="0" algn="l" rtl="0">
              <a:lnSpc>
                <a:spcPct val="90000"/>
              </a:lnSpc>
              <a:spcBef>
                <a:spcPts val="0"/>
              </a:spcBef>
              <a:buClr>
                <a:schemeClr val="dk1"/>
              </a:buClr>
              <a:buFont typeface="Calibri"/>
              <a:buNone/>
              <a:defRPr sz="4500" b="0" i="0" u="none" strike="noStrike" cap="none">
                <a:solidFill>
                  <a:schemeClr val="dk1"/>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87" name="Shape 87"/>
          <p:cNvSpPr txBox="1">
            <a:spLocks noGrp="1"/>
          </p:cNvSpPr>
          <p:nvPr>
            <p:ph type="body" idx="1"/>
          </p:nvPr>
        </p:nvSpPr>
        <p:spPr>
          <a:xfrm>
            <a:off x="623887" y="3442097"/>
            <a:ext cx="7886699" cy="1125140"/>
          </a:xfrm>
          <a:prstGeom prst="rect">
            <a:avLst/>
          </a:prstGeom>
          <a:noFill/>
          <a:ln>
            <a:noFill/>
          </a:ln>
        </p:spPr>
        <p:txBody>
          <a:bodyPr lIns="68575" tIns="68575" rIns="68575" bIns="68575" anchor="t" anchorCtr="0"/>
          <a:lstStyle>
            <a:lvl1pPr marL="0" marR="0" lvl="0" indent="0" algn="l" rtl="0">
              <a:lnSpc>
                <a:spcPct val="90000"/>
              </a:lnSpc>
              <a:spcBef>
                <a:spcPts val="800"/>
              </a:spcBef>
              <a:buClr>
                <a:srgbClr val="888888"/>
              </a:buClr>
              <a:buFont typeface="Arial"/>
              <a:buNone/>
              <a:defRPr sz="1800" b="0" i="0" u="none" strike="noStrike" cap="none">
                <a:solidFill>
                  <a:srgbClr val="888888"/>
                </a:solidFill>
                <a:latin typeface="Calibri"/>
                <a:ea typeface="Calibri"/>
                <a:cs typeface="Calibri"/>
                <a:sym typeface="Calibri"/>
              </a:defRPr>
            </a:lvl1pPr>
            <a:lvl2pPr marL="342900" marR="0" lvl="1" indent="0" algn="l" rtl="0">
              <a:lnSpc>
                <a:spcPct val="90000"/>
              </a:lnSpc>
              <a:spcBef>
                <a:spcPts val="400"/>
              </a:spcBef>
              <a:buClr>
                <a:srgbClr val="888888"/>
              </a:buClr>
              <a:buFont typeface="Arial"/>
              <a:buNone/>
              <a:defRPr sz="1500" b="0" i="0" u="none" strike="noStrike" cap="none">
                <a:solidFill>
                  <a:srgbClr val="888888"/>
                </a:solidFill>
                <a:latin typeface="Calibri"/>
                <a:ea typeface="Calibri"/>
                <a:cs typeface="Calibri"/>
                <a:sym typeface="Calibri"/>
              </a:defRPr>
            </a:lvl2pPr>
            <a:lvl3pPr marL="685800" marR="0" lvl="2" indent="0" algn="l" rtl="0">
              <a:lnSpc>
                <a:spcPct val="90000"/>
              </a:lnSpc>
              <a:spcBef>
                <a:spcPts val="400"/>
              </a:spcBef>
              <a:buClr>
                <a:srgbClr val="888888"/>
              </a:buClr>
              <a:buFont typeface="Arial"/>
              <a:buNone/>
              <a:defRPr sz="1400" b="0" i="0" u="none" strike="noStrike" cap="none">
                <a:solidFill>
                  <a:srgbClr val="888888"/>
                </a:solidFill>
                <a:latin typeface="Calibri"/>
                <a:ea typeface="Calibri"/>
                <a:cs typeface="Calibri"/>
                <a:sym typeface="Calibri"/>
              </a:defRPr>
            </a:lvl3pPr>
            <a:lvl4pPr marL="1028700" marR="0" lvl="3" indent="0" algn="l" rtl="0">
              <a:lnSpc>
                <a:spcPct val="90000"/>
              </a:lnSpc>
              <a:spcBef>
                <a:spcPts val="400"/>
              </a:spcBef>
              <a:buClr>
                <a:srgbClr val="888888"/>
              </a:buClr>
              <a:buFont typeface="Arial"/>
              <a:buNone/>
              <a:defRPr sz="1200" b="0" i="0" u="none" strike="noStrike" cap="none">
                <a:solidFill>
                  <a:srgbClr val="888888"/>
                </a:solidFill>
                <a:latin typeface="Calibri"/>
                <a:ea typeface="Calibri"/>
                <a:cs typeface="Calibri"/>
                <a:sym typeface="Calibri"/>
              </a:defRPr>
            </a:lvl4pPr>
            <a:lvl5pPr marL="1371600" marR="0" lvl="4" indent="0" algn="l" rtl="0">
              <a:lnSpc>
                <a:spcPct val="90000"/>
              </a:lnSpc>
              <a:spcBef>
                <a:spcPts val="400"/>
              </a:spcBef>
              <a:buClr>
                <a:srgbClr val="888888"/>
              </a:buClr>
              <a:buFont typeface="Arial"/>
              <a:buNone/>
              <a:defRPr sz="1200" b="0" i="0" u="none" strike="noStrike" cap="none">
                <a:solidFill>
                  <a:srgbClr val="888888"/>
                </a:solidFill>
                <a:latin typeface="Calibri"/>
                <a:ea typeface="Calibri"/>
                <a:cs typeface="Calibri"/>
                <a:sym typeface="Calibri"/>
              </a:defRPr>
            </a:lvl5pPr>
            <a:lvl6pPr marL="1714500" marR="0" lvl="5" indent="0" algn="l" rtl="0">
              <a:lnSpc>
                <a:spcPct val="90000"/>
              </a:lnSpc>
              <a:spcBef>
                <a:spcPts val="400"/>
              </a:spcBef>
              <a:buClr>
                <a:srgbClr val="888888"/>
              </a:buClr>
              <a:buFont typeface="Arial"/>
              <a:buNone/>
              <a:defRPr sz="1200" b="0" i="0" u="none" strike="noStrike" cap="none">
                <a:solidFill>
                  <a:srgbClr val="888888"/>
                </a:solidFill>
                <a:latin typeface="Calibri"/>
                <a:ea typeface="Calibri"/>
                <a:cs typeface="Calibri"/>
                <a:sym typeface="Calibri"/>
              </a:defRPr>
            </a:lvl6pPr>
            <a:lvl7pPr marL="2057400" marR="0" lvl="6" indent="0" algn="l" rtl="0">
              <a:lnSpc>
                <a:spcPct val="90000"/>
              </a:lnSpc>
              <a:spcBef>
                <a:spcPts val="400"/>
              </a:spcBef>
              <a:buClr>
                <a:srgbClr val="888888"/>
              </a:buClr>
              <a:buFont typeface="Arial"/>
              <a:buNone/>
              <a:defRPr sz="1200" b="0" i="0" u="none" strike="noStrike" cap="none">
                <a:solidFill>
                  <a:srgbClr val="888888"/>
                </a:solidFill>
                <a:latin typeface="Calibri"/>
                <a:ea typeface="Calibri"/>
                <a:cs typeface="Calibri"/>
                <a:sym typeface="Calibri"/>
              </a:defRPr>
            </a:lvl7pPr>
            <a:lvl8pPr marL="2400300" marR="0" lvl="7" indent="0" algn="l" rtl="0">
              <a:lnSpc>
                <a:spcPct val="90000"/>
              </a:lnSpc>
              <a:spcBef>
                <a:spcPts val="400"/>
              </a:spcBef>
              <a:buClr>
                <a:srgbClr val="888888"/>
              </a:buClr>
              <a:buFont typeface="Arial"/>
              <a:buNone/>
              <a:defRPr sz="1200" b="0" i="0" u="none" strike="noStrike" cap="none">
                <a:solidFill>
                  <a:srgbClr val="888888"/>
                </a:solidFill>
                <a:latin typeface="Calibri"/>
                <a:ea typeface="Calibri"/>
                <a:cs typeface="Calibri"/>
                <a:sym typeface="Calibri"/>
              </a:defRPr>
            </a:lvl8pPr>
            <a:lvl9pPr marL="2743200" marR="0" lvl="8" indent="0" algn="l" rtl="0">
              <a:lnSpc>
                <a:spcPct val="90000"/>
              </a:lnSpc>
              <a:spcBef>
                <a:spcPts val="400"/>
              </a:spcBef>
              <a:buClr>
                <a:srgbClr val="888888"/>
              </a:buClr>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88" name="Shape 88"/>
          <p:cNvSpPr txBox="1">
            <a:spLocks noGrp="1"/>
          </p:cNvSpPr>
          <p:nvPr>
            <p:ph type="dt" idx="10"/>
          </p:nvPr>
        </p:nvSpPr>
        <p:spPr>
          <a:xfrm>
            <a:off x="628650" y="4767262"/>
            <a:ext cx="2057399" cy="273843"/>
          </a:xfrm>
          <a:prstGeom prst="rect">
            <a:avLst/>
          </a:prstGeom>
          <a:noFill/>
          <a:ln>
            <a:noFill/>
          </a:ln>
        </p:spPr>
        <p:txBody>
          <a:bodyPr lIns="68575" tIns="68575" rIns="68575" bIns="6857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ftr" idx="11"/>
          </p:nvPr>
        </p:nvSpPr>
        <p:spPr>
          <a:xfrm>
            <a:off x="3028950" y="4767262"/>
            <a:ext cx="3086100" cy="273843"/>
          </a:xfrm>
          <a:prstGeom prst="rect">
            <a:avLst/>
          </a:prstGeom>
          <a:noFill/>
          <a:ln>
            <a:noFill/>
          </a:ln>
        </p:spPr>
        <p:txBody>
          <a:bodyPr lIns="68575" tIns="68575" rIns="68575" bIns="6857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90" name="Shape 90"/>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900">
                <a:solidFill>
                  <a:srgbClr val="888888"/>
                </a:solidFill>
                <a:latin typeface="Calibri"/>
                <a:ea typeface="Calibri"/>
                <a:cs typeface="Calibri"/>
                <a:sym typeface="Calibri"/>
              </a:rPr>
              <a:t>‹#›</a:t>
            </a:fld>
            <a:endParaRPr lang="en" sz="900">
              <a:solidFill>
                <a:srgbClr val="888888"/>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628650" y="273843"/>
            <a:ext cx="7886699" cy="994172"/>
          </a:xfrm>
          <a:prstGeom prst="rect">
            <a:avLst/>
          </a:prstGeom>
          <a:noFill/>
          <a:ln>
            <a:noFill/>
          </a:ln>
        </p:spPr>
        <p:txBody>
          <a:bodyPr lIns="68575" tIns="68575" rIns="68575" bIns="6857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93" name="Shape 93"/>
          <p:cNvSpPr txBox="1">
            <a:spLocks noGrp="1"/>
          </p:cNvSpPr>
          <p:nvPr>
            <p:ph type="body" idx="1"/>
          </p:nvPr>
        </p:nvSpPr>
        <p:spPr>
          <a:xfrm>
            <a:off x="628650" y="1369218"/>
            <a:ext cx="3886200" cy="3263503"/>
          </a:xfrm>
          <a:prstGeom prst="rect">
            <a:avLst/>
          </a:prstGeom>
          <a:noFill/>
          <a:ln>
            <a:noFill/>
          </a:ln>
        </p:spPr>
        <p:txBody>
          <a:bodyPr lIns="68575" tIns="68575" rIns="68575" bIns="68575" anchor="t" anchorCtr="0"/>
          <a:lstStyle>
            <a:lvl1pPr marL="177800" marR="0" lvl="0" indent="-38100" algn="l" rtl="0">
              <a:lnSpc>
                <a:spcPct val="90000"/>
              </a:lnSpc>
              <a:spcBef>
                <a:spcPts val="8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4" name="Shape 94"/>
          <p:cNvSpPr txBox="1">
            <a:spLocks noGrp="1"/>
          </p:cNvSpPr>
          <p:nvPr>
            <p:ph type="body" idx="2"/>
          </p:nvPr>
        </p:nvSpPr>
        <p:spPr>
          <a:xfrm>
            <a:off x="4629150" y="1369218"/>
            <a:ext cx="3886200" cy="3263503"/>
          </a:xfrm>
          <a:prstGeom prst="rect">
            <a:avLst/>
          </a:prstGeom>
          <a:noFill/>
          <a:ln>
            <a:noFill/>
          </a:ln>
        </p:spPr>
        <p:txBody>
          <a:bodyPr lIns="68575" tIns="68575" rIns="68575" bIns="68575" anchor="t" anchorCtr="0"/>
          <a:lstStyle>
            <a:lvl1pPr marL="177800" marR="0" lvl="0" indent="-38100" algn="l" rtl="0">
              <a:lnSpc>
                <a:spcPct val="90000"/>
              </a:lnSpc>
              <a:spcBef>
                <a:spcPts val="8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5" name="Shape 95"/>
          <p:cNvSpPr txBox="1">
            <a:spLocks noGrp="1"/>
          </p:cNvSpPr>
          <p:nvPr>
            <p:ph type="dt" idx="10"/>
          </p:nvPr>
        </p:nvSpPr>
        <p:spPr>
          <a:xfrm>
            <a:off x="628650" y="4767262"/>
            <a:ext cx="2057399" cy="273843"/>
          </a:xfrm>
          <a:prstGeom prst="rect">
            <a:avLst/>
          </a:prstGeom>
          <a:noFill/>
          <a:ln>
            <a:noFill/>
          </a:ln>
        </p:spPr>
        <p:txBody>
          <a:bodyPr lIns="68575" tIns="68575" rIns="68575" bIns="6857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96" name="Shape 96"/>
          <p:cNvSpPr txBox="1">
            <a:spLocks noGrp="1"/>
          </p:cNvSpPr>
          <p:nvPr>
            <p:ph type="ftr" idx="11"/>
          </p:nvPr>
        </p:nvSpPr>
        <p:spPr>
          <a:xfrm>
            <a:off x="3028950" y="4767262"/>
            <a:ext cx="3086100" cy="273843"/>
          </a:xfrm>
          <a:prstGeom prst="rect">
            <a:avLst/>
          </a:prstGeom>
          <a:noFill/>
          <a:ln>
            <a:noFill/>
          </a:ln>
        </p:spPr>
        <p:txBody>
          <a:bodyPr lIns="68575" tIns="68575" rIns="68575" bIns="6857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97" name="Shape 97"/>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900">
                <a:solidFill>
                  <a:srgbClr val="888888"/>
                </a:solidFill>
                <a:latin typeface="Calibri"/>
                <a:ea typeface="Calibri"/>
                <a:cs typeface="Calibri"/>
                <a:sym typeface="Calibri"/>
              </a:rPr>
              <a:t>‹#›</a:t>
            </a:fld>
            <a:endParaRPr lang="en" sz="900">
              <a:solidFill>
                <a:srgbClr val="888888"/>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629840" y="273843"/>
            <a:ext cx="7886699" cy="994172"/>
          </a:xfrm>
          <a:prstGeom prst="rect">
            <a:avLst/>
          </a:prstGeom>
          <a:noFill/>
          <a:ln>
            <a:noFill/>
          </a:ln>
        </p:spPr>
        <p:txBody>
          <a:bodyPr lIns="68575" tIns="68575" rIns="68575" bIns="6857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100" name="Shape 100"/>
          <p:cNvSpPr txBox="1">
            <a:spLocks noGrp="1"/>
          </p:cNvSpPr>
          <p:nvPr>
            <p:ph type="body" idx="1"/>
          </p:nvPr>
        </p:nvSpPr>
        <p:spPr>
          <a:xfrm>
            <a:off x="629840" y="1260872"/>
            <a:ext cx="3868340" cy="617934"/>
          </a:xfrm>
          <a:prstGeom prst="rect">
            <a:avLst/>
          </a:prstGeom>
          <a:noFill/>
          <a:ln>
            <a:noFill/>
          </a:ln>
        </p:spPr>
        <p:txBody>
          <a:bodyPr lIns="68575" tIns="68575" rIns="68575" bIns="68575" anchor="b" anchorCtr="0"/>
          <a:lstStyle>
            <a:lvl1pPr marL="0" marR="0" lvl="0" indent="0" algn="l" rtl="0">
              <a:lnSpc>
                <a:spcPct val="90000"/>
              </a:lnSpc>
              <a:spcBef>
                <a:spcPts val="80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Font typeface="Arial"/>
              <a:buNone/>
              <a:defRPr sz="1400" b="1"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101" name="Shape 101"/>
          <p:cNvSpPr txBox="1">
            <a:spLocks noGrp="1"/>
          </p:cNvSpPr>
          <p:nvPr>
            <p:ph type="body" idx="2"/>
          </p:nvPr>
        </p:nvSpPr>
        <p:spPr>
          <a:xfrm>
            <a:off x="629840" y="1878806"/>
            <a:ext cx="3868340" cy="2763441"/>
          </a:xfrm>
          <a:prstGeom prst="rect">
            <a:avLst/>
          </a:prstGeom>
          <a:noFill/>
          <a:ln>
            <a:noFill/>
          </a:ln>
        </p:spPr>
        <p:txBody>
          <a:bodyPr lIns="68575" tIns="68575" rIns="68575" bIns="68575" anchor="t" anchorCtr="0"/>
          <a:lstStyle>
            <a:lvl1pPr marL="177800" marR="0" lvl="0" indent="-38100" algn="l" rtl="0">
              <a:lnSpc>
                <a:spcPct val="90000"/>
              </a:lnSpc>
              <a:spcBef>
                <a:spcPts val="8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2" name="Shape 102"/>
          <p:cNvSpPr txBox="1">
            <a:spLocks noGrp="1"/>
          </p:cNvSpPr>
          <p:nvPr>
            <p:ph type="body" idx="3"/>
          </p:nvPr>
        </p:nvSpPr>
        <p:spPr>
          <a:xfrm>
            <a:off x="4629150" y="1260872"/>
            <a:ext cx="3887390" cy="617934"/>
          </a:xfrm>
          <a:prstGeom prst="rect">
            <a:avLst/>
          </a:prstGeom>
          <a:noFill/>
          <a:ln>
            <a:noFill/>
          </a:ln>
        </p:spPr>
        <p:txBody>
          <a:bodyPr lIns="68575" tIns="68575" rIns="68575" bIns="68575" anchor="b" anchorCtr="0"/>
          <a:lstStyle>
            <a:lvl1pPr marL="0" marR="0" lvl="0" indent="0" algn="l" rtl="0">
              <a:lnSpc>
                <a:spcPct val="90000"/>
              </a:lnSpc>
              <a:spcBef>
                <a:spcPts val="80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Font typeface="Arial"/>
              <a:buNone/>
              <a:defRPr sz="1400" b="1"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103" name="Shape 103"/>
          <p:cNvSpPr txBox="1">
            <a:spLocks noGrp="1"/>
          </p:cNvSpPr>
          <p:nvPr>
            <p:ph type="body" idx="4"/>
          </p:nvPr>
        </p:nvSpPr>
        <p:spPr>
          <a:xfrm>
            <a:off x="4629150" y="1878806"/>
            <a:ext cx="3887390" cy="2763441"/>
          </a:xfrm>
          <a:prstGeom prst="rect">
            <a:avLst/>
          </a:prstGeom>
          <a:noFill/>
          <a:ln>
            <a:noFill/>
          </a:ln>
        </p:spPr>
        <p:txBody>
          <a:bodyPr lIns="68575" tIns="68575" rIns="68575" bIns="68575" anchor="t" anchorCtr="0"/>
          <a:lstStyle>
            <a:lvl1pPr marL="177800" marR="0" lvl="0" indent="-38100" algn="l" rtl="0">
              <a:lnSpc>
                <a:spcPct val="90000"/>
              </a:lnSpc>
              <a:spcBef>
                <a:spcPts val="8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4" name="Shape 104"/>
          <p:cNvSpPr txBox="1">
            <a:spLocks noGrp="1"/>
          </p:cNvSpPr>
          <p:nvPr>
            <p:ph type="dt" idx="10"/>
          </p:nvPr>
        </p:nvSpPr>
        <p:spPr>
          <a:xfrm>
            <a:off x="628650" y="4767262"/>
            <a:ext cx="2057399" cy="273843"/>
          </a:xfrm>
          <a:prstGeom prst="rect">
            <a:avLst/>
          </a:prstGeom>
          <a:noFill/>
          <a:ln>
            <a:noFill/>
          </a:ln>
        </p:spPr>
        <p:txBody>
          <a:bodyPr lIns="68575" tIns="68575" rIns="68575" bIns="6857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05" name="Shape 105"/>
          <p:cNvSpPr txBox="1">
            <a:spLocks noGrp="1"/>
          </p:cNvSpPr>
          <p:nvPr>
            <p:ph type="ftr" idx="11"/>
          </p:nvPr>
        </p:nvSpPr>
        <p:spPr>
          <a:xfrm>
            <a:off x="3028950" y="4767262"/>
            <a:ext cx="3086100" cy="273843"/>
          </a:xfrm>
          <a:prstGeom prst="rect">
            <a:avLst/>
          </a:prstGeom>
          <a:noFill/>
          <a:ln>
            <a:noFill/>
          </a:ln>
        </p:spPr>
        <p:txBody>
          <a:bodyPr lIns="68575" tIns="68575" rIns="68575" bIns="6857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06" name="Shape 106"/>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900">
                <a:solidFill>
                  <a:srgbClr val="888888"/>
                </a:solidFill>
                <a:latin typeface="Calibri"/>
                <a:ea typeface="Calibri"/>
                <a:cs typeface="Calibri"/>
                <a:sym typeface="Calibri"/>
              </a:rPr>
              <a:t>‹#›</a:t>
            </a:fld>
            <a:endParaRPr lang="en" sz="9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628650" y="273843"/>
            <a:ext cx="7886699" cy="994172"/>
          </a:xfrm>
          <a:prstGeom prst="rect">
            <a:avLst/>
          </a:prstGeom>
          <a:noFill/>
          <a:ln>
            <a:noFill/>
          </a:ln>
        </p:spPr>
        <p:txBody>
          <a:bodyPr lIns="68575" tIns="68575" rIns="68575" bIns="6857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109" name="Shape 109"/>
          <p:cNvSpPr txBox="1">
            <a:spLocks noGrp="1"/>
          </p:cNvSpPr>
          <p:nvPr>
            <p:ph type="dt" idx="10"/>
          </p:nvPr>
        </p:nvSpPr>
        <p:spPr>
          <a:xfrm>
            <a:off x="628650" y="4767262"/>
            <a:ext cx="2057399" cy="273843"/>
          </a:xfrm>
          <a:prstGeom prst="rect">
            <a:avLst/>
          </a:prstGeom>
          <a:noFill/>
          <a:ln>
            <a:noFill/>
          </a:ln>
        </p:spPr>
        <p:txBody>
          <a:bodyPr lIns="68575" tIns="68575" rIns="68575" bIns="6857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10" name="Shape 110"/>
          <p:cNvSpPr txBox="1">
            <a:spLocks noGrp="1"/>
          </p:cNvSpPr>
          <p:nvPr>
            <p:ph type="ftr" idx="11"/>
          </p:nvPr>
        </p:nvSpPr>
        <p:spPr>
          <a:xfrm>
            <a:off x="3028950" y="4767262"/>
            <a:ext cx="3086100" cy="273843"/>
          </a:xfrm>
          <a:prstGeom prst="rect">
            <a:avLst/>
          </a:prstGeom>
          <a:noFill/>
          <a:ln>
            <a:noFill/>
          </a:ln>
        </p:spPr>
        <p:txBody>
          <a:bodyPr lIns="68575" tIns="68575" rIns="68575" bIns="6857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11" name="Shape 111"/>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900">
                <a:solidFill>
                  <a:srgbClr val="888888"/>
                </a:solidFill>
                <a:latin typeface="Calibri"/>
                <a:ea typeface="Calibri"/>
                <a:cs typeface="Calibri"/>
                <a:sym typeface="Calibri"/>
              </a:rPr>
              <a:t>‹#›</a:t>
            </a:fld>
            <a:endParaRPr lang="en" sz="900">
              <a:solidFill>
                <a:srgbClr val="888888"/>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12"/>
        <p:cNvGrpSpPr/>
        <p:nvPr/>
      </p:nvGrpSpPr>
      <p:grpSpPr>
        <a:xfrm>
          <a:off x="0" y="0"/>
          <a:ext cx="0" cy="0"/>
          <a:chOff x="0" y="0"/>
          <a:chExt cx="0" cy="0"/>
        </a:xfrm>
      </p:grpSpPr>
      <p:sp>
        <p:nvSpPr>
          <p:cNvPr id="113" name="Shape 113"/>
          <p:cNvSpPr txBox="1">
            <a:spLocks noGrp="1"/>
          </p:cNvSpPr>
          <p:nvPr>
            <p:ph type="dt" idx="10"/>
          </p:nvPr>
        </p:nvSpPr>
        <p:spPr>
          <a:xfrm>
            <a:off x="628650" y="4767262"/>
            <a:ext cx="2057399" cy="273843"/>
          </a:xfrm>
          <a:prstGeom prst="rect">
            <a:avLst/>
          </a:prstGeom>
          <a:noFill/>
          <a:ln>
            <a:noFill/>
          </a:ln>
        </p:spPr>
        <p:txBody>
          <a:bodyPr lIns="68575" tIns="68575" rIns="68575" bIns="6857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14" name="Shape 114"/>
          <p:cNvSpPr txBox="1">
            <a:spLocks noGrp="1"/>
          </p:cNvSpPr>
          <p:nvPr>
            <p:ph type="ftr" idx="11"/>
          </p:nvPr>
        </p:nvSpPr>
        <p:spPr>
          <a:xfrm>
            <a:off x="3028950" y="4767262"/>
            <a:ext cx="3086100" cy="273843"/>
          </a:xfrm>
          <a:prstGeom prst="rect">
            <a:avLst/>
          </a:prstGeom>
          <a:noFill/>
          <a:ln>
            <a:noFill/>
          </a:ln>
        </p:spPr>
        <p:txBody>
          <a:bodyPr lIns="68575" tIns="68575" rIns="68575" bIns="6857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15" name="Shape 115"/>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900">
                <a:solidFill>
                  <a:srgbClr val="888888"/>
                </a:solidFill>
                <a:latin typeface="Calibri"/>
                <a:ea typeface="Calibri"/>
                <a:cs typeface="Calibri"/>
                <a:sym typeface="Calibri"/>
              </a:rPr>
              <a:t>‹#›</a:t>
            </a:fld>
            <a:endParaRPr lang="en" sz="900">
              <a:solidFill>
                <a:srgbClr val="888888"/>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629840" y="342900"/>
            <a:ext cx="2949177" cy="1200149"/>
          </a:xfrm>
          <a:prstGeom prst="rect">
            <a:avLst/>
          </a:prstGeom>
          <a:noFill/>
          <a:ln>
            <a:noFill/>
          </a:ln>
        </p:spPr>
        <p:txBody>
          <a:bodyPr lIns="68575" tIns="68575" rIns="68575" bIns="6857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118" name="Shape 118"/>
          <p:cNvSpPr txBox="1">
            <a:spLocks noGrp="1"/>
          </p:cNvSpPr>
          <p:nvPr>
            <p:ph type="body" idx="1"/>
          </p:nvPr>
        </p:nvSpPr>
        <p:spPr>
          <a:xfrm>
            <a:off x="3887390" y="740568"/>
            <a:ext cx="4629149" cy="3655218"/>
          </a:xfrm>
          <a:prstGeom prst="rect">
            <a:avLst/>
          </a:prstGeom>
          <a:noFill/>
          <a:ln>
            <a:noFill/>
          </a:ln>
        </p:spPr>
        <p:txBody>
          <a:bodyPr lIns="68575" tIns="68575" rIns="68575" bIns="68575" anchor="t" anchorCtr="0"/>
          <a:lstStyle>
            <a:lvl1pPr marL="177800" marR="0" lvl="0" indent="-25400" algn="l" rtl="0">
              <a:lnSpc>
                <a:spcPct val="90000"/>
              </a:lnSpc>
              <a:spcBef>
                <a:spcPts val="8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520700" marR="0" lvl="1" indent="-38100" algn="l" rtl="0">
              <a:lnSpc>
                <a:spcPct val="90000"/>
              </a:lnSpc>
              <a:spcBef>
                <a:spcPts val="4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2pPr>
            <a:lvl3pPr marL="863600" marR="0" lvl="2"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206500" marR="0" lvl="3"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549400" marR="0" lvl="4"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1892300" marR="0" lvl="5"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35200" marR="0" lvl="6"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8100" marR="0" lvl="7"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21000" marR="0" lvl="8"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19" name="Shape 119"/>
          <p:cNvSpPr txBox="1">
            <a:spLocks noGrp="1"/>
          </p:cNvSpPr>
          <p:nvPr>
            <p:ph type="body" idx="2"/>
          </p:nvPr>
        </p:nvSpPr>
        <p:spPr>
          <a:xfrm>
            <a:off x="629840" y="1543050"/>
            <a:ext cx="2949177" cy="2858691"/>
          </a:xfrm>
          <a:prstGeom prst="rect">
            <a:avLst/>
          </a:prstGeom>
          <a:noFill/>
          <a:ln>
            <a:noFill/>
          </a:ln>
        </p:spPr>
        <p:txBody>
          <a:bodyPr lIns="68575" tIns="68575" rIns="68575" bIns="68575" anchor="t" anchorCtr="0"/>
          <a:lstStyle>
            <a:lvl1pPr marL="0" marR="0" lvl="0" indent="0" algn="l" rtl="0">
              <a:lnSpc>
                <a:spcPct val="90000"/>
              </a:lnSpc>
              <a:spcBef>
                <a:spcPts val="80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Font typeface="Arial"/>
              <a:buNone/>
              <a:defRPr sz="1100" b="0"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5pPr>
            <a:lvl6pPr marL="1714500" marR="0" lvl="5"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6pPr>
            <a:lvl7pPr marL="2057400" marR="0" lvl="6"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7pPr>
            <a:lvl8pPr marL="2400300" marR="0" lvl="7"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8pPr>
            <a:lvl9pPr marL="2743200" marR="0" lvl="8"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120" name="Shape 120"/>
          <p:cNvSpPr txBox="1">
            <a:spLocks noGrp="1"/>
          </p:cNvSpPr>
          <p:nvPr>
            <p:ph type="dt" idx="10"/>
          </p:nvPr>
        </p:nvSpPr>
        <p:spPr>
          <a:xfrm>
            <a:off x="628650" y="4767262"/>
            <a:ext cx="2057399" cy="273843"/>
          </a:xfrm>
          <a:prstGeom prst="rect">
            <a:avLst/>
          </a:prstGeom>
          <a:noFill/>
          <a:ln>
            <a:noFill/>
          </a:ln>
        </p:spPr>
        <p:txBody>
          <a:bodyPr lIns="68575" tIns="68575" rIns="68575" bIns="6857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21" name="Shape 121"/>
          <p:cNvSpPr txBox="1">
            <a:spLocks noGrp="1"/>
          </p:cNvSpPr>
          <p:nvPr>
            <p:ph type="ftr" idx="11"/>
          </p:nvPr>
        </p:nvSpPr>
        <p:spPr>
          <a:xfrm>
            <a:off x="3028950" y="4767262"/>
            <a:ext cx="3086100" cy="273843"/>
          </a:xfrm>
          <a:prstGeom prst="rect">
            <a:avLst/>
          </a:prstGeom>
          <a:noFill/>
          <a:ln>
            <a:noFill/>
          </a:ln>
        </p:spPr>
        <p:txBody>
          <a:bodyPr lIns="68575" tIns="68575" rIns="68575" bIns="6857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22" name="Shape 122"/>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900">
                <a:solidFill>
                  <a:srgbClr val="888888"/>
                </a:solidFill>
                <a:latin typeface="Calibri"/>
                <a:ea typeface="Calibri"/>
                <a:cs typeface="Calibri"/>
                <a:sym typeface="Calibri"/>
              </a:rPr>
              <a:t>‹#›</a:t>
            </a:fld>
            <a:endParaRPr lang="en" sz="900">
              <a:solidFill>
                <a:srgbClr val="888888"/>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629840" y="342900"/>
            <a:ext cx="2949177" cy="1200149"/>
          </a:xfrm>
          <a:prstGeom prst="rect">
            <a:avLst/>
          </a:prstGeom>
          <a:noFill/>
          <a:ln>
            <a:noFill/>
          </a:ln>
        </p:spPr>
        <p:txBody>
          <a:bodyPr lIns="68575" tIns="68575" rIns="68575" bIns="6857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125" name="Shape 125"/>
          <p:cNvSpPr>
            <a:spLocks noGrp="1"/>
          </p:cNvSpPr>
          <p:nvPr>
            <p:ph type="pic" idx="2"/>
          </p:nvPr>
        </p:nvSpPr>
        <p:spPr>
          <a:xfrm>
            <a:off x="3887390" y="740568"/>
            <a:ext cx="4629149" cy="3655218"/>
          </a:xfrm>
          <a:prstGeom prst="rect">
            <a:avLst/>
          </a:prstGeom>
          <a:noFill/>
          <a:ln>
            <a:noFill/>
          </a:ln>
        </p:spPr>
        <p:txBody>
          <a:bodyPr lIns="68575" tIns="68575" rIns="68575" bIns="68575" anchor="t" anchorCtr="0"/>
          <a:lstStyle>
            <a:lvl1pPr marL="0" marR="0" lvl="0" indent="0" algn="l" rtl="0">
              <a:lnSpc>
                <a:spcPct val="90000"/>
              </a:lnSpc>
              <a:spcBef>
                <a:spcPts val="800"/>
              </a:spcBef>
              <a:buClr>
                <a:schemeClr val="dk1"/>
              </a:buClr>
              <a:buSzPct val="45833"/>
              <a:buFont typeface="Arial"/>
              <a:buNone/>
              <a:defRPr sz="2400" b="0" i="0"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SzPct val="52380"/>
              <a:buFont typeface="Arial"/>
              <a:buNone/>
              <a:defRPr sz="2100" b="0"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SzPct val="61111"/>
              <a:buFont typeface="Arial"/>
              <a:buNone/>
              <a:defRPr sz="18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SzPct val="73333"/>
              <a:buFont typeface="Arial"/>
              <a:buNone/>
              <a:defRPr sz="15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SzPct val="73333"/>
              <a:buFont typeface="Arial"/>
              <a:buNone/>
              <a:defRPr sz="1500" b="0" i="0" u="none" strike="noStrike" cap="none">
                <a:solidFill>
                  <a:schemeClr val="dk1"/>
                </a:solidFill>
                <a:latin typeface="Calibri"/>
                <a:ea typeface="Calibri"/>
                <a:cs typeface="Calibri"/>
                <a:sym typeface="Calibri"/>
              </a:defRPr>
            </a:lvl5pPr>
            <a:lvl6pPr marL="1714500" marR="0" lvl="5" indent="0" algn="l" rtl="0">
              <a:lnSpc>
                <a:spcPct val="90000"/>
              </a:lnSpc>
              <a:spcBef>
                <a:spcPts val="400"/>
              </a:spcBef>
              <a:buClr>
                <a:schemeClr val="dk1"/>
              </a:buClr>
              <a:buSzPct val="73333"/>
              <a:buFont typeface="Arial"/>
              <a:buNone/>
              <a:defRPr sz="1500" b="0" i="0" u="none" strike="noStrike" cap="none">
                <a:solidFill>
                  <a:schemeClr val="dk1"/>
                </a:solidFill>
                <a:latin typeface="Calibri"/>
                <a:ea typeface="Calibri"/>
                <a:cs typeface="Calibri"/>
                <a:sym typeface="Calibri"/>
              </a:defRPr>
            </a:lvl6pPr>
            <a:lvl7pPr marL="2057400" marR="0" lvl="6" indent="0" algn="l" rtl="0">
              <a:lnSpc>
                <a:spcPct val="90000"/>
              </a:lnSpc>
              <a:spcBef>
                <a:spcPts val="400"/>
              </a:spcBef>
              <a:buClr>
                <a:schemeClr val="dk1"/>
              </a:buClr>
              <a:buSzPct val="73333"/>
              <a:buFont typeface="Arial"/>
              <a:buNone/>
              <a:defRPr sz="1500" b="0" i="0" u="none" strike="noStrike" cap="none">
                <a:solidFill>
                  <a:schemeClr val="dk1"/>
                </a:solidFill>
                <a:latin typeface="Calibri"/>
                <a:ea typeface="Calibri"/>
                <a:cs typeface="Calibri"/>
                <a:sym typeface="Calibri"/>
              </a:defRPr>
            </a:lvl7pPr>
            <a:lvl8pPr marL="2400300" marR="0" lvl="7" indent="0" algn="l" rtl="0">
              <a:lnSpc>
                <a:spcPct val="90000"/>
              </a:lnSpc>
              <a:spcBef>
                <a:spcPts val="400"/>
              </a:spcBef>
              <a:buClr>
                <a:schemeClr val="dk1"/>
              </a:buClr>
              <a:buSzPct val="73333"/>
              <a:buFont typeface="Arial"/>
              <a:buNone/>
              <a:defRPr sz="1500" b="0" i="0" u="none" strike="noStrike" cap="none">
                <a:solidFill>
                  <a:schemeClr val="dk1"/>
                </a:solidFill>
                <a:latin typeface="Calibri"/>
                <a:ea typeface="Calibri"/>
                <a:cs typeface="Calibri"/>
                <a:sym typeface="Calibri"/>
              </a:defRPr>
            </a:lvl8pPr>
            <a:lvl9pPr marL="2743200" marR="0" lvl="8" indent="0" algn="l" rtl="0">
              <a:lnSpc>
                <a:spcPct val="90000"/>
              </a:lnSpc>
              <a:spcBef>
                <a:spcPts val="400"/>
              </a:spcBef>
              <a:buClr>
                <a:schemeClr val="dk1"/>
              </a:buClr>
              <a:buSzPct val="73333"/>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26" name="Shape 126"/>
          <p:cNvSpPr txBox="1">
            <a:spLocks noGrp="1"/>
          </p:cNvSpPr>
          <p:nvPr>
            <p:ph type="body" idx="1"/>
          </p:nvPr>
        </p:nvSpPr>
        <p:spPr>
          <a:xfrm>
            <a:off x="629840" y="1543050"/>
            <a:ext cx="2949177" cy="2858691"/>
          </a:xfrm>
          <a:prstGeom prst="rect">
            <a:avLst/>
          </a:prstGeom>
          <a:noFill/>
          <a:ln>
            <a:noFill/>
          </a:ln>
        </p:spPr>
        <p:txBody>
          <a:bodyPr lIns="68575" tIns="68575" rIns="68575" bIns="68575" anchor="t" anchorCtr="0"/>
          <a:lstStyle>
            <a:lvl1pPr marL="0" marR="0" lvl="0" indent="0" algn="l" rtl="0">
              <a:lnSpc>
                <a:spcPct val="90000"/>
              </a:lnSpc>
              <a:spcBef>
                <a:spcPts val="80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Font typeface="Arial"/>
              <a:buNone/>
              <a:defRPr sz="1100" b="0"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5pPr>
            <a:lvl6pPr marL="1714500" marR="0" lvl="5"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6pPr>
            <a:lvl7pPr marL="2057400" marR="0" lvl="6"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7pPr>
            <a:lvl8pPr marL="2400300" marR="0" lvl="7"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8pPr>
            <a:lvl9pPr marL="2743200" marR="0" lvl="8"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127" name="Shape 127"/>
          <p:cNvSpPr txBox="1">
            <a:spLocks noGrp="1"/>
          </p:cNvSpPr>
          <p:nvPr>
            <p:ph type="dt" idx="10"/>
          </p:nvPr>
        </p:nvSpPr>
        <p:spPr>
          <a:xfrm>
            <a:off x="628650" y="4767262"/>
            <a:ext cx="2057399" cy="273843"/>
          </a:xfrm>
          <a:prstGeom prst="rect">
            <a:avLst/>
          </a:prstGeom>
          <a:noFill/>
          <a:ln>
            <a:noFill/>
          </a:ln>
        </p:spPr>
        <p:txBody>
          <a:bodyPr lIns="68575" tIns="68575" rIns="68575" bIns="6857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28" name="Shape 128"/>
          <p:cNvSpPr txBox="1">
            <a:spLocks noGrp="1"/>
          </p:cNvSpPr>
          <p:nvPr>
            <p:ph type="ftr" idx="11"/>
          </p:nvPr>
        </p:nvSpPr>
        <p:spPr>
          <a:xfrm>
            <a:off x="3028950" y="4767262"/>
            <a:ext cx="3086100" cy="273843"/>
          </a:xfrm>
          <a:prstGeom prst="rect">
            <a:avLst/>
          </a:prstGeom>
          <a:noFill/>
          <a:ln>
            <a:noFill/>
          </a:ln>
        </p:spPr>
        <p:txBody>
          <a:bodyPr lIns="68575" tIns="68575" rIns="68575" bIns="6857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29" name="Shape 129"/>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900">
                <a:solidFill>
                  <a:srgbClr val="888888"/>
                </a:solidFill>
                <a:latin typeface="Calibri"/>
                <a:ea typeface="Calibri"/>
                <a:cs typeface="Calibri"/>
                <a:sym typeface="Calibri"/>
              </a:rPr>
              <a:t>‹#›</a:t>
            </a:fld>
            <a:endParaRPr lang="en" sz="900">
              <a:solidFill>
                <a:srgbClr val="888888"/>
              </a:solidFill>
              <a:latin typeface="Calibri"/>
              <a:ea typeface="Calibri"/>
              <a:cs typeface="Calibri"/>
              <a:sym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628650" y="273843"/>
            <a:ext cx="7886699" cy="994172"/>
          </a:xfrm>
          <a:prstGeom prst="rect">
            <a:avLst/>
          </a:prstGeom>
          <a:noFill/>
          <a:ln>
            <a:noFill/>
          </a:ln>
        </p:spPr>
        <p:txBody>
          <a:bodyPr lIns="68575" tIns="68575" rIns="68575" bIns="6857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132" name="Shape 132"/>
          <p:cNvSpPr txBox="1">
            <a:spLocks noGrp="1"/>
          </p:cNvSpPr>
          <p:nvPr>
            <p:ph type="body" idx="1"/>
          </p:nvPr>
        </p:nvSpPr>
        <p:spPr>
          <a:xfrm rot="5400000">
            <a:off x="2940248" y="-942379"/>
            <a:ext cx="3263503" cy="7886699"/>
          </a:xfrm>
          <a:prstGeom prst="rect">
            <a:avLst/>
          </a:prstGeom>
          <a:noFill/>
          <a:ln>
            <a:noFill/>
          </a:ln>
        </p:spPr>
        <p:txBody>
          <a:bodyPr lIns="68575" tIns="68575" rIns="68575" bIns="68575" anchor="t" anchorCtr="0"/>
          <a:lstStyle>
            <a:lvl1pPr marL="177800" marR="0" lvl="0" indent="-38100" algn="l" rtl="0">
              <a:lnSpc>
                <a:spcPct val="90000"/>
              </a:lnSpc>
              <a:spcBef>
                <a:spcPts val="8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33" name="Shape 133"/>
          <p:cNvSpPr txBox="1">
            <a:spLocks noGrp="1"/>
          </p:cNvSpPr>
          <p:nvPr>
            <p:ph type="dt" idx="10"/>
          </p:nvPr>
        </p:nvSpPr>
        <p:spPr>
          <a:xfrm>
            <a:off x="628650" y="4767262"/>
            <a:ext cx="2057399" cy="273843"/>
          </a:xfrm>
          <a:prstGeom prst="rect">
            <a:avLst/>
          </a:prstGeom>
          <a:noFill/>
          <a:ln>
            <a:noFill/>
          </a:ln>
        </p:spPr>
        <p:txBody>
          <a:bodyPr lIns="68575" tIns="68575" rIns="68575" bIns="6857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34" name="Shape 134"/>
          <p:cNvSpPr txBox="1">
            <a:spLocks noGrp="1"/>
          </p:cNvSpPr>
          <p:nvPr>
            <p:ph type="ftr" idx="11"/>
          </p:nvPr>
        </p:nvSpPr>
        <p:spPr>
          <a:xfrm>
            <a:off x="3028950" y="4767262"/>
            <a:ext cx="3086100" cy="273843"/>
          </a:xfrm>
          <a:prstGeom prst="rect">
            <a:avLst/>
          </a:prstGeom>
          <a:noFill/>
          <a:ln>
            <a:noFill/>
          </a:ln>
        </p:spPr>
        <p:txBody>
          <a:bodyPr lIns="68575" tIns="68575" rIns="68575" bIns="6857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35" name="Shape 135"/>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900">
                <a:solidFill>
                  <a:srgbClr val="888888"/>
                </a:solidFill>
                <a:latin typeface="Calibri"/>
                <a:ea typeface="Calibri"/>
                <a:cs typeface="Calibri"/>
                <a:sym typeface="Calibri"/>
              </a:rPr>
              <a:t>‹#›</a:t>
            </a:fld>
            <a:endParaRPr lang="en" sz="900">
              <a:solidFill>
                <a:srgbClr val="888888"/>
              </a:solidFill>
              <a:latin typeface="Calibri"/>
              <a:ea typeface="Calibri"/>
              <a:cs typeface="Calibri"/>
              <a:sym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rot="5400000">
            <a:off x="5350073" y="1467445"/>
            <a:ext cx="4358878" cy="1971674"/>
          </a:xfrm>
          <a:prstGeom prst="rect">
            <a:avLst/>
          </a:prstGeom>
          <a:noFill/>
          <a:ln>
            <a:noFill/>
          </a:ln>
        </p:spPr>
        <p:txBody>
          <a:bodyPr lIns="68575" tIns="68575" rIns="68575" bIns="6857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138" name="Shape 138"/>
          <p:cNvSpPr txBox="1">
            <a:spLocks noGrp="1"/>
          </p:cNvSpPr>
          <p:nvPr>
            <p:ph type="body" idx="1"/>
          </p:nvPr>
        </p:nvSpPr>
        <p:spPr>
          <a:xfrm rot="5400000">
            <a:off x="1349573" y="-447079"/>
            <a:ext cx="4358878" cy="5800724"/>
          </a:xfrm>
          <a:prstGeom prst="rect">
            <a:avLst/>
          </a:prstGeom>
          <a:noFill/>
          <a:ln>
            <a:noFill/>
          </a:ln>
        </p:spPr>
        <p:txBody>
          <a:bodyPr lIns="68575" tIns="68575" rIns="68575" bIns="68575" anchor="t" anchorCtr="0"/>
          <a:lstStyle>
            <a:lvl1pPr marL="177800" marR="0" lvl="0" indent="-38100" algn="l" rtl="0">
              <a:lnSpc>
                <a:spcPct val="90000"/>
              </a:lnSpc>
              <a:spcBef>
                <a:spcPts val="8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39" name="Shape 139"/>
          <p:cNvSpPr txBox="1">
            <a:spLocks noGrp="1"/>
          </p:cNvSpPr>
          <p:nvPr>
            <p:ph type="dt" idx="10"/>
          </p:nvPr>
        </p:nvSpPr>
        <p:spPr>
          <a:xfrm>
            <a:off x="628650" y="4767262"/>
            <a:ext cx="2057399" cy="273843"/>
          </a:xfrm>
          <a:prstGeom prst="rect">
            <a:avLst/>
          </a:prstGeom>
          <a:noFill/>
          <a:ln>
            <a:noFill/>
          </a:ln>
        </p:spPr>
        <p:txBody>
          <a:bodyPr lIns="68575" tIns="68575" rIns="68575" bIns="6857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40" name="Shape 140"/>
          <p:cNvSpPr txBox="1">
            <a:spLocks noGrp="1"/>
          </p:cNvSpPr>
          <p:nvPr>
            <p:ph type="ftr" idx="11"/>
          </p:nvPr>
        </p:nvSpPr>
        <p:spPr>
          <a:xfrm>
            <a:off x="3028950" y="4767262"/>
            <a:ext cx="3086100" cy="273843"/>
          </a:xfrm>
          <a:prstGeom prst="rect">
            <a:avLst/>
          </a:prstGeom>
          <a:noFill/>
          <a:ln>
            <a:noFill/>
          </a:ln>
        </p:spPr>
        <p:txBody>
          <a:bodyPr lIns="68575" tIns="68575" rIns="68575" bIns="6857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41" name="Shape 141"/>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900">
                <a:solidFill>
                  <a:srgbClr val="888888"/>
                </a:solidFill>
                <a:latin typeface="Calibri"/>
                <a:ea typeface="Calibri"/>
                <a:cs typeface="Calibri"/>
                <a:sym typeface="Calibri"/>
              </a:rPr>
              <a:t>‹#›</a:t>
            </a:fld>
            <a:endParaRPr lang="en" sz="90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628650" y="273843"/>
            <a:ext cx="7886699" cy="994172"/>
          </a:xfrm>
          <a:prstGeom prst="rect">
            <a:avLst/>
          </a:prstGeom>
          <a:noFill/>
          <a:ln>
            <a:noFill/>
          </a:ln>
        </p:spPr>
        <p:txBody>
          <a:bodyPr lIns="68575" tIns="68575" rIns="68575" bIns="68575" anchor="ctr" anchorCtr="0"/>
          <a:lstStyle>
            <a:lvl1pPr marL="0" marR="0" lvl="0" indent="0" algn="l" rtl="0">
              <a:lnSpc>
                <a:spcPct val="90000"/>
              </a:lnSpc>
              <a:spcBef>
                <a:spcPts val="0"/>
              </a:spcBef>
              <a:buClr>
                <a:schemeClr val="dk1"/>
              </a:buClr>
              <a:buSzPct val="33333"/>
              <a:buFont typeface="Calibri"/>
              <a:buNone/>
              <a:defRPr sz="3300" b="0" i="0" u="none" strike="noStrike" cap="none">
                <a:solidFill>
                  <a:schemeClr val="dk1"/>
                </a:solidFill>
                <a:latin typeface="Calibri"/>
                <a:ea typeface="Calibri"/>
                <a:cs typeface="Calibri"/>
                <a:sym typeface="Calibri"/>
              </a:defRPr>
            </a:lvl1pPr>
            <a:lvl2pPr lvl="1" indent="0">
              <a:spcBef>
                <a:spcPts val="0"/>
              </a:spcBef>
              <a:buSzPct val="78571"/>
              <a:buNone/>
              <a:defRPr sz="1400"/>
            </a:lvl2pPr>
            <a:lvl3pPr lvl="2" indent="0">
              <a:spcBef>
                <a:spcPts val="0"/>
              </a:spcBef>
              <a:buSzPct val="78571"/>
              <a:buNone/>
              <a:defRPr sz="1400"/>
            </a:lvl3pPr>
            <a:lvl4pPr lvl="3" indent="0">
              <a:spcBef>
                <a:spcPts val="0"/>
              </a:spcBef>
              <a:buSzPct val="78571"/>
              <a:buNone/>
              <a:defRPr sz="1400"/>
            </a:lvl4pPr>
            <a:lvl5pPr lvl="4" indent="0">
              <a:spcBef>
                <a:spcPts val="0"/>
              </a:spcBef>
              <a:buSzPct val="78571"/>
              <a:buNone/>
              <a:defRPr sz="1400"/>
            </a:lvl5pPr>
            <a:lvl6pPr lvl="5" indent="0">
              <a:spcBef>
                <a:spcPts val="0"/>
              </a:spcBef>
              <a:buSzPct val="78571"/>
              <a:buNone/>
              <a:defRPr sz="1400"/>
            </a:lvl6pPr>
            <a:lvl7pPr lvl="6" indent="0">
              <a:spcBef>
                <a:spcPts val="0"/>
              </a:spcBef>
              <a:buSzPct val="78571"/>
              <a:buNone/>
              <a:defRPr sz="1400"/>
            </a:lvl7pPr>
            <a:lvl8pPr lvl="7" indent="0">
              <a:spcBef>
                <a:spcPts val="0"/>
              </a:spcBef>
              <a:buSzPct val="78571"/>
              <a:buNone/>
              <a:defRPr sz="1400"/>
            </a:lvl8pPr>
            <a:lvl9pPr lvl="8" indent="0">
              <a:spcBef>
                <a:spcPts val="0"/>
              </a:spcBef>
              <a:buSzPct val="78571"/>
              <a:buNone/>
              <a:defRPr sz="1400"/>
            </a:lvl9pPr>
          </a:lstStyle>
          <a:p>
            <a:endParaRPr/>
          </a:p>
        </p:txBody>
      </p:sp>
      <p:sp>
        <p:nvSpPr>
          <p:cNvPr id="69" name="Shape 69"/>
          <p:cNvSpPr txBox="1">
            <a:spLocks noGrp="1"/>
          </p:cNvSpPr>
          <p:nvPr>
            <p:ph type="body" idx="1"/>
          </p:nvPr>
        </p:nvSpPr>
        <p:spPr>
          <a:xfrm>
            <a:off x="628650" y="1369218"/>
            <a:ext cx="7886699" cy="3263503"/>
          </a:xfrm>
          <a:prstGeom prst="rect">
            <a:avLst/>
          </a:prstGeom>
          <a:noFill/>
          <a:ln>
            <a:noFill/>
          </a:ln>
        </p:spPr>
        <p:txBody>
          <a:bodyPr lIns="68575" tIns="68575" rIns="68575" bIns="68575" anchor="t" anchorCtr="0"/>
          <a:lstStyle>
            <a:lvl1pPr marL="177800" marR="0" lvl="0" indent="-38100" algn="l" rtl="0">
              <a:lnSpc>
                <a:spcPct val="90000"/>
              </a:lnSpc>
              <a:spcBef>
                <a:spcPts val="8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dt" idx="10"/>
          </p:nvPr>
        </p:nvSpPr>
        <p:spPr>
          <a:xfrm>
            <a:off x="628650" y="4767262"/>
            <a:ext cx="2057399" cy="273843"/>
          </a:xfrm>
          <a:prstGeom prst="rect">
            <a:avLst/>
          </a:prstGeom>
          <a:noFill/>
          <a:ln>
            <a:noFill/>
          </a:ln>
        </p:spPr>
        <p:txBody>
          <a:bodyPr lIns="68575" tIns="68575" rIns="68575" bIns="68575" anchor="ctr" anchorCtr="0"/>
          <a:lstStyle>
            <a:lvl1pPr marL="0" marR="0" lvl="0" indent="0" algn="l" rtl="0">
              <a:spcBef>
                <a:spcPts val="0"/>
              </a:spcBef>
              <a:buSzPct val="122222"/>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SzPct val="78571"/>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SzPct val="78571"/>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SzPct val="78571"/>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SzPct val="78571"/>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SzPct val="78571"/>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SzPct val="78571"/>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SzPct val="78571"/>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SzPct val="78571"/>
              <a:buNone/>
              <a:defRPr sz="14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ftr" idx="11"/>
          </p:nvPr>
        </p:nvSpPr>
        <p:spPr>
          <a:xfrm>
            <a:off x="3028950" y="4767262"/>
            <a:ext cx="3086100" cy="273843"/>
          </a:xfrm>
          <a:prstGeom prst="rect">
            <a:avLst/>
          </a:prstGeom>
          <a:noFill/>
          <a:ln>
            <a:noFill/>
          </a:ln>
        </p:spPr>
        <p:txBody>
          <a:bodyPr lIns="68575" tIns="68575" rIns="68575" bIns="68575" anchor="ctr" anchorCtr="0"/>
          <a:lstStyle>
            <a:lvl1pPr marL="0" marR="0" lvl="0" indent="0" algn="ctr" rtl="0">
              <a:spcBef>
                <a:spcPts val="0"/>
              </a:spcBef>
              <a:buSzPct val="122222"/>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SzPct val="78571"/>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SzPct val="78571"/>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SzPct val="78571"/>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SzPct val="78571"/>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SzPct val="78571"/>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SzPct val="78571"/>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SzPct val="78571"/>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SzPct val="78571"/>
              <a:buNone/>
              <a:defRPr sz="14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900" b="0" i="0" u="none" strike="noStrike" cap="none">
                <a:solidFill>
                  <a:srgbClr val="888888"/>
                </a:solidFill>
                <a:latin typeface="Calibri"/>
                <a:ea typeface="Calibri"/>
                <a:cs typeface="Calibri"/>
                <a:sym typeface="Calibri"/>
              </a:rPr>
              <a:t>‹#›</a:t>
            </a:fld>
            <a:endParaRPr lang="en" sz="9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3.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comments" Target="../comments/comment1.xml"/><Relationship Id="rId5" Type="http://schemas.openxmlformats.org/officeDocument/2006/relationships/image" Target="../media/image3.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5.xml"/><Relationship Id="rId5" Type="http://schemas.openxmlformats.org/officeDocument/2006/relationships/hyperlink" Target="mailto:april.durrence@ncdcr.gov" TargetMode="External"/><Relationship Id="rId4" Type="http://schemas.openxmlformats.org/officeDocument/2006/relationships/hyperlink" Target="mailto:catherine.prince@ncdcr.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ctrTitle"/>
          </p:nvPr>
        </p:nvSpPr>
        <p:spPr>
          <a:xfrm>
            <a:off x="311700" y="248300"/>
            <a:ext cx="8520600" cy="2718900"/>
          </a:xfrm>
          <a:prstGeom prst="rect">
            <a:avLst/>
          </a:prstGeom>
        </p:spPr>
        <p:txBody>
          <a:bodyPr lIns="91425" tIns="91425" rIns="91425" bIns="91425" anchor="b" anchorCtr="0">
            <a:noAutofit/>
          </a:bodyPr>
          <a:lstStyle/>
          <a:p>
            <a:pPr lvl="0">
              <a:spcBef>
                <a:spcPts val="0"/>
              </a:spcBef>
              <a:buNone/>
            </a:pPr>
            <a:r>
              <a:rPr lang="en" sz="5100">
                <a:latin typeface="Pacifico"/>
                <a:ea typeface="Pacifico"/>
                <a:cs typeface="Pacifico"/>
                <a:sym typeface="Pacifico"/>
              </a:rPr>
              <a:t>The Secret Life of Electronic Resources:</a:t>
            </a:r>
          </a:p>
          <a:p>
            <a:pPr lvl="0">
              <a:spcBef>
                <a:spcPts val="0"/>
              </a:spcBef>
              <a:buNone/>
            </a:pPr>
            <a:r>
              <a:rPr lang="en" sz="5100">
                <a:latin typeface="Pacifico"/>
                <a:ea typeface="Pacifico"/>
                <a:cs typeface="Pacifico"/>
                <a:sym typeface="Pacifico"/>
              </a:rPr>
              <a:t>A Tale of Transcendence</a:t>
            </a:r>
          </a:p>
        </p:txBody>
      </p:sp>
      <p:pic>
        <p:nvPicPr>
          <p:cNvPr id="147" name="Shape 147" descr="NC_Cardinal2560x1440.png"/>
          <p:cNvPicPr preferRelativeResize="0"/>
          <p:nvPr/>
        </p:nvPicPr>
        <p:blipFill>
          <a:blip r:embed="rId3">
            <a:alphaModFix/>
          </a:blip>
          <a:stretch>
            <a:fillRect/>
          </a:stretch>
        </p:blipFill>
        <p:spPr>
          <a:xfrm>
            <a:off x="2872812" y="2790700"/>
            <a:ext cx="3398374" cy="1911574"/>
          </a:xfrm>
          <a:prstGeom prst="rect">
            <a:avLst/>
          </a:prstGeom>
          <a:noFill/>
          <a:ln>
            <a:noFill/>
          </a:ln>
        </p:spPr>
      </p:pic>
      <p:sp>
        <p:nvSpPr>
          <p:cNvPr id="148" name="Shape 148"/>
          <p:cNvSpPr txBox="1"/>
          <p:nvPr/>
        </p:nvSpPr>
        <p:spPr>
          <a:xfrm>
            <a:off x="1552650" y="4361900"/>
            <a:ext cx="6038700" cy="504300"/>
          </a:xfrm>
          <a:prstGeom prst="rect">
            <a:avLst/>
          </a:prstGeom>
          <a:noFill/>
          <a:ln>
            <a:noFill/>
          </a:ln>
        </p:spPr>
        <p:txBody>
          <a:bodyPr lIns="91425" tIns="91425" rIns="91425" bIns="91425" anchor="t" anchorCtr="0">
            <a:noAutofit/>
          </a:bodyPr>
          <a:lstStyle/>
          <a:p>
            <a:pPr lvl="0" algn="ctr">
              <a:spcBef>
                <a:spcPts val="0"/>
              </a:spcBef>
              <a:buNone/>
            </a:pPr>
            <a:r>
              <a:rPr lang="en" sz="2200">
                <a:latin typeface="Sanchez"/>
                <a:ea typeface="Sanchez"/>
                <a:cs typeface="Sanchez"/>
                <a:sym typeface="Sanchez"/>
              </a:rPr>
              <a:t>April Durrence and Catherine Prince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311700" y="198775"/>
            <a:ext cx="8520600" cy="669900"/>
          </a:xfrm>
          <a:prstGeom prst="rect">
            <a:avLst/>
          </a:prstGeom>
        </p:spPr>
        <p:txBody>
          <a:bodyPr lIns="91425" tIns="91425" rIns="91425" bIns="91425" anchor="t" anchorCtr="0">
            <a:noAutofit/>
          </a:bodyPr>
          <a:lstStyle/>
          <a:p>
            <a:pPr lvl="0">
              <a:spcBef>
                <a:spcPts val="0"/>
              </a:spcBef>
              <a:buNone/>
            </a:pPr>
            <a:r>
              <a:rPr lang="en" sz="3600">
                <a:latin typeface="Sanchez"/>
                <a:ea typeface="Sanchez"/>
                <a:cs typeface="Sanchez"/>
                <a:sym typeface="Sanchez"/>
              </a:rPr>
              <a:t>“Record Source” in Acq MARC upload</a:t>
            </a:r>
          </a:p>
        </p:txBody>
      </p:sp>
      <p:pic>
        <p:nvPicPr>
          <p:cNvPr id="216" name="Shape 216"/>
          <p:cNvPicPr preferRelativeResize="0">
            <a:picLocks noGrp="1"/>
          </p:cNvPicPr>
          <p:nvPr>
            <p:ph type="pic" idx="2"/>
          </p:nvPr>
        </p:nvPicPr>
        <p:blipFill rotWithShape="1">
          <a:blip r:embed="rId3">
            <a:alphaModFix/>
          </a:blip>
          <a:srcRect/>
          <a:stretch/>
        </p:blipFill>
        <p:spPr>
          <a:xfrm>
            <a:off x="2112074" y="970749"/>
            <a:ext cx="4770000" cy="4172700"/>
          </a:xfrm>
          <a:prstGeom prst="rect">
            <a:avLst/>
          </a:prstGeom>
          <a:noFill/>
          <a:ln>
            <a:noFill/>
          </a:ln>
          <a:effectLst>
            <a:outerShdw blurRad="50799" dist="38100" dir="2700000" algn="tl" rotWithShape="0">
              <a:srgbClr val="000000">
                <a:alpha val="40000"/>
              </a:srgbClr>
            </a:outerShdw>
          </a:effectLst>
        </p:spPr>
      </p:pic>
      <p:sp>
        <p:nvSpPr>
          <p:cNvPr id="217" name="Shape 217"/>
          <p:cNvSpPr/>
          <p:nvPr/>
        </p:nvSpPr>
        <p:spPr>
          <a:xfrm>
            <a:off x="6718774" y="2798350"/>
            <a:ext cx="2335800" cy="517500"/>
          </a:xfrm>
          <a:prstGeom prst="leftArrow">
            <a:avLst>
              <a:gd name="adj1" fmla="val 50000"/>
              <a:gd name="adj2" fmla="val 50000"/>
            </a:avLst>
          </a:prstGeom>
          <a:solidFill>
            <a:srgbClr val="FFFFFF"/>
          </a:solidFill>
          <a:ln w="28575" cap="flat" cmpd="sng">
            <a:solidFill>
              <a:srgbClr val="FF0000"/>
            </a:solidFill>
            <a:prstDash val="solid"/>
            <a:miter/>
            <a:headEnd type="none" w="med" len="med"/>
            <a:tailEnd type="none" w="med" len="med"/>
          </a:ln>
        </p:spPr>
        <p:txBody>
          <a:bodyPr lIns="68575" tIns="34275" rIns="68575" bIns="34275" anchor="ctr" anchorCtr="0">
            <a:noAutofit/>
          </a:bodyPr>
          <a:lstStyle/>
          <a:p>
            <a:pPr marL="0" marR="0" lvl="0" indent="0" algn="ctr" rtl="0">
              <a:lnSpc>
                <a:spcPct val="100000"/>
              </a:lnSpc>
              <a:spcBef>
                <a:spcPts val="0"/>
              </a:spcBef>
              <a:spcAft>
                <a:spcPts val="0"/>
              </a:spcAft>
              <a:buClr>
                <a:srgbClr val="000000"/>
              </a:buClr>
              <a:buFont typeface="Arial"/>
              <a:buNone/>
            </a:pPr>
            <a:r>
              <a:rPr lang="en" b="1" i="0" u="none" strike="noStrike" cap="none">
                <a:solidFill>
                  <a:srgbClr val="000000"/>
                </a:solidFill>
                <a:latin typeface="Sanchez"/>
                <a:ea typeface="Sanchez"/>
                <a:cs typeface="Sanchez"/>
                <a:sym typeface="Sanchez"/>
              </a:rPr>
              <a:t>No selection required</a:t>
            </a:r>
          </a:p>
        </p:txBody>
      </p:sp>
      <p:pic>
        <p:nvPicPr>
          <p:cNvPr id="218" name="Shape 218" descr="NC_Cardinal2560x1440.png"/>
          <p:cNvPicPr preferRelativeResize="0"/>
          <p:nvPr/>
        </p:nvPicPr>
        <p:blipFill>
          <a:blip r:embed="rId4">
            <a:alphaModFix/>
          </a:blip>
          <a:stretch>
            <a:fillRect/>
          </a:stretch>
        </p:blipFill>
        <p:spPr>
          <a:xfrm>
            <a:off x="145303" y="4366375"/>
            <a:ext cx="1381548" cy="7771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311700" y="240700"/>
            <a:ext cx="8520600" cy="777000"/>
          </a:xfrm>
          <a:prstGeom prst="rect">
            <a:avLst/>
          </a:prstGeom>
        </p:spPr>
        <p:txBody>
          <a:bodyPr lIns="91425" tIns="91425" rIns="91425" bIns="91425" anchor="t" anchorCtr="0">
            <a:noAutofit/>
          </a:bodyPr>
          <a:lstStyle/>
          <a:p>
            <a:pPr lvl="0">
              <a:spcBef>
                <a:spcPts val="0"/>
              </a:spcBef>
              <a:buNone/>
            </a:pPr>
            <a:r>
              <a:rPr lang="en" sz="3200">
                <a:latin typeface="Sanchez"/>
                <a:ea typeface="Sanchez"/>
                <a:cs typeface="Sanchez"/>
                <a:sym typeface="Sanchez"/>
              </a:rPr>
              <a:t>“Record Source” in MARC Batch Import</a:t>
            </a:r>
          </a:p>
        </p:txBody>
      </p:sp>
      <p:pic>
        <p:nvPicPr>
          <p:cNvPr id="224" name="Shape 224"/>
          <p:cNvPicPr preferRelativeResize="0">
            <a:picLocks noGrp="1"/>
          </p:cNvPicPr>
          <p:nvPr>
            <p:ph type="pic" idx="2"/>
          </p:nvPr>
        </p:nvPicPr>
        <p:blipFill rotWithShape="1">
          <a:blip r:embed="rId3">
            <a:alphaModFix/>
          </a:blip>
          <a:srcRect l="-1813" t="7330" r="-1813"/>
          <a:stretch/>
        </p:blipFill>
        <p:spPr>
          <a:xfrm>
            <a:off x="2123099" y="1067400"/>
            <a:ext cx="4897800" cy="4076100"/>
          </a:xfrm>
          <a:prstGeom prst="rect">
            <a:avLst/>
          </a:prstGeom>
          <a:noFill/>
          <a:ln>
            <a:noFill/>
          </a:ln>
          <a:effectLst>
            <a:outerShdw blurRad="50799" dist="38100" dir="2700000" algn="tl" rotWithShape="0">
              <a:srgbClr val="000000">
                <a:alpha val="40000"/>
              </a:srgbClr>
            </a:outerShdw>
          </a:effectLst>
        </p:spPr>
      </p:pic>
      <p:sp>
        <p:nvSpPr>
          <p:cNvPr id="225" name="Shape 225"/>
          <p:cNvSpPr/>
          <p:nvPr/>
        </p:nvSpPr>
        <p:spPr>
          <a:xfrm>
            <a:off x="6882850" y="2952875"/>
            <a:ext cx="2174100" cy="517500"/>
          </a:xfrm>
          <a:prstGeom prst="leftArrow">
            <a:avLst>
              <a:gd name="adj1" fmla="val 50000"/>
              <a:gd name="adj2" fmla="val 50000"/>
            </a:avLst>
          </a:prstGeom>
          <a:solidFill>
            <a:srgbClr val="FFFFFF"/>
          </a:solidFill>
          <a:ln w="28575" cap="flat" cmpd="sng">
            <a:solidFill>
              <a:srgbClr val="FF0000"/>
            </a:solidFill>
            <a:prstDash val="solid"/>
            <a:miter/>
            <a:headEnd type="none" w="med" len="med"/>
            <a:tailEnd type="none" w="med" len="med"/>
          </a:ln>
        </p:spPr>
        <p:txBody>
          <a:bodyPr lIns="68575" tIns="34275" rIns="68575" bIns="34275" anchor="ctr" anchorCtr="0">
            <a:noAutofit/>
          </a:bodyPr>
          <a:lstStyle/>
          <a:p>
            <a:pPr marL="0" marR="0" lvl="0" indent="0" algn="ctr" rtl="0">
              <a:lnSpc>
                <a:spcPct val="100000"/>
              </a:lnSpc>
              <a:spcBef>
                <a:spcPts val="0"/>
              </a:spcBef>
              <a:spcAft>
                <a:spcPts val="0"/>
              </a:spcAft>
              <a:buClr>
                <a:srgbClr val="000000"/>
              </a:buClr>
              <a:buFont typeface="Arial"/>
              <a:buNone/>
            </a:pPr>
            <a:r>
              <a:rPr lang="en" b="1" i="0" u="none" strike="noStrike" cap="none">
                <a:solidFill>
                  <a:srgbClr val="000000"/>
                </a:solidFill>
                <a:latin typeface="Sanchez"/>
                <a:ea typeface="Sanchez"/>
                <a:cs typeface="Sanchez"/>
                <a:sym typeface="Sanchez"/>
              </a:rPr>
              <a:t>selection required</a:t>
            </a:r>
          </a:p>
        </p:txBody>
      </p:sp>
      <p:pic>
        <p:nvPicPr>
          <p:cNvPr id="226" name="Shape 226" descr="NC_Cardinal2560x1440.png"/>
          <p:cNvPicPr preferRelativeResize="0"/>
          <p:nvPr/>
        </p:nvPicPr>
        <p:blipFill>
          <a:blip r:embed="rId4">
            <a:alphaModFix/>
          </a:blip>
          <a:stretch>
            <a:fillRect/>
          </a:stretch>
        </p:blipFill>
        <p:spPr>
          <a:xfrm>
            <a:off x="145303" y="4366375"/>
            <a:ext cx="1381548" cy="7771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sz="3200">
                <a:latin typeface="Sanchez"/>
                <a:ea typeface="Sanchez"/>
                <a:cs typeface="Sanchez"/>
                <a:sym typeface="Sanchez"/>
              </a:rPr>
              <a:t>“Bibliographic Source” in MARC record</a:t>
            </a:r>
          </a:p>
        </p:txBody>
      </p:sp>
      <p:pic>
        <p:nvPicPr>
          <p:cNvPr id="232" name="Shape 232"/>
          <p:cNvPicPr preferRelativeResize="0">
            <a:picLocks noGrp="1"/>
          </p:cNvPicPr>
          <p:nvPr>
            <p:ph type="pic" idx="2"/>
          </p:nvPr>
        </p:nvPicPr>
        <p:blipFill rotWithShape="1">
          <a:blip r:embed="rId3">
            <a:alphaModFix/>
          </a:blip>
          <a:srcRect r="4251"/>
          <a:stretch/>
        </p:blipFill>
        <p:spPr>
          <a:xfrm>
            <a:off x="1738374" y="1017725"/>
            <a:ext cx="6528000" cy="4125900"/>
          </a:xfrm>
          <a:prstGeom prst="rect">
            <a:avLst/>
          </a:prstGeom>
          <a:noFill/>
          <a:ln>
            <a:noFill/>
          </a:ln>
          <a:effectLst>
            <a:outerShdw blurRad="50799" dist="38100" dir="2700000" algn="tl" rotWithShape="0">
              <a:srgbClr val="000000">
                <a:alpha val="40000"/>
              </a:srgbClr>
            </a:outerShdw>
          </a:effectLst>
        </p:spPr>
      </p:pic>
      <p:pic>
        <p:nvPicPr>
          <p:cNvPr id="233" name="Shape 233"/>
          <p:cNvPicPr preferRelativeResize="0"/>
          <p:nvPr/>
        </p:nvPicPr>
        <p:blipFill rotWithShape="1">
          <a:blip r:embed="rId4">
            <a:alphaModFix/>
          </a:blip>
          <a:srcRect/>
          <a:stretch/>
        </p:blipFill>
        <p:spPr>
          <a:xfrm>
            <a:off x="6016675" y="2821975"/>
            <a:ext cx="1581600" cy="1791300"/>
          </a:xfrm>
          <a:prstGeom prst="rect">
            <a:avLst/>
          </a:prstGeom>
          <a:noFill/>
          <a:ln>
            <a:noFill/>
          </a:ln>
        </p:spPr>
      </p:pic>
      <p:sp>
        <p:nvSpPr>
          <p:cNvPr id="234" name="Shape 234"/>
          <p:cNvSpPr/>
          <p:nvPr/>
        </p:nvSpPr>
        <p:spPr>
          <a:xfrm>
            <a:off x="7562350" y="3210050"/>
            <a:ext cx="1494600" cy="517500"/>
          </a:xfrm>
          <a:prstGeom prst="leftArrow">
            <a:avLst>
              <a:gd name="adj1" fmla="val 50000"/>
              <a:gd name="adj2" fmla="val 50000"/>
            </a:avLst>
          </a:prstGeom>
          <a:solidFill>
            <a:srgbClr val="FFFFFF"/>
          </a:solidFill>
          <a:ln w="28575" cap="flat" cmpd="sng">
            <a:solidFill>
              <a:srgbClr val="FF0000"/>
            </a:solidFill>
            <a:prstDash val="solid"/>
            <a:miter/>
            <a:headEnd type="none" w="med" len="med"/>
            <a:tailEnd type="none" w="med" len="med"/>
          </a:ln>
        </p:spPr>
        <p:txBody>
          <a:bodyPr lIns="68575" tIns="34275" rIns="68575" bIns="34275" anchor="ctr" anchorCtr="0">
            <a:noAutofit/>
          </a:bodyPr>
          <a:lstStyle/>
          <a:p>
            <a:pPr marL="0" marR="0" lvl="0" indent="0" algn="ctr" rtl="0">
              <a:lnSpc>
                <a:spcPct val="100000"/>
              </a:lnSpc>
              <a:spcBef>
                <a:spcPts val="0"/>
              </a:spcBef>
              <a:spcAft>
                <a:spcPts val="0"/>
              </a:spcAft>
              <a:buClr>
                <a:srgbClr val="000000"/>
              </a:buClr>
              <a:buFont typeface="Arial"/>
              <a:buNone/>
            </a:pPr>
            <a:r>
              <a:rPr lang="en" b="1">
                <a:latin typeface="Sanchez"/>
                <a:ea typeface="Sanchez"/>
                <a:cs typeface="Sanchez"/>
                <a:sym typeface="Sanchez"/>
              </a:rPr>
              <a:t>Click to save</a:t>
            </a:r>
          </a:p>
        </p:txBody>
      </p:sp>
      <p:pic>
        <p:nvPicPr>
          <p:cNvPr id="235" name="Shape 235" descr="NC_Cardinal2560x1440.png"/>
          <p:cNvPicPr preferRelativeResize="0"/>
          <p:nvPr/>
        </p:nvPicPr>
        <p:blipFill>
          <a:blip r:embed="rId5">
            <a:alphaModFix/>
          </a:blip>
          <a:stretch>
            <a:fillRect/>
          </a:stretch>
        </p:blipFill>
        <p:spPr>
          <a:xfrm>
            <a:off x="145303" y="4366375"/>
            <a:ext cx="1381548" cy="7771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0" name="Shape 240"/>
          <p:cNvPicPr preferRelativeResize="0"/>
          <p:nvPr/>
        </p:nvPicPr>
        <p:blipFill>
          <a:blip r:embed="rId3">
            <a:alphaModFix/>
          </a:blip>
          <a:stretch>
            <a:fillRect/>
          </a:stretch>
        </p:blipFill>
        <p:spPr>
          <a:xfrm>
            <a:off x="4587725" y="1017725"/>
            <a:ext cx="4244572" cy="3539874"/>
          </a:xfrm>
          <a:prstGeom prst="rect">
            <a:avLst/>
          </a:prstGeom>
          <a:noFill/>
          <a:ln>
            <a:noFill/>
          </a:ln>
        </p:spPr>
      </p:pic>
      <p:pic>
        <p:nvPicPr>
          <p:cNvPr id="241" name="Shape 241"/>
          <p:cNvPicPr preferRelativeResize="0"/>
          <p:nvPr/>
        </p:nvPicPr>
        <p:blipFill rotWithShape="1">
          <a:blip r:embed="rId4">
            <a:alphaModFix/>
          </a:blip>
          <a:srcRect t="58256" r="6006"/>
          <a:stretch/>
        </p:blipFill>
        <p:spPr>
          <a:xfrm>
            <a:off x="311700" y="1431196"/>
            <a:ext cx="4244575" cy="711403"/>
          </a:xfrm>
          <a:prstGeom prst="rect">
            <a:avLst/>
          </a:prstGeom>
          <a:noFill/>
          <a:ln>
            <a:noFill/>
          </a:ln>
        </p:spPr>
      </p:pic>
      <p:sp>
        <p:nvSpPr>
          <p:cNvPr id="242" name="Shape 242"/>
          <p:cNvSpPr txBox="1">
            <a:spLocks noGrp="1"/>
          </p:cNvSpPr>
          <p:nvPr>
            <p:ph type="title" idx="4294967295"/>
          </p:nvPr>
        </p:nvSpPr>
        <p:spPr>
          <a:xfrm>
            <a:off x="311700" y="397575"/>
            <a:ext cx="8520600" cy="620100"/>
          </a:xfrm>
          <a:prstGeom prst="rect">
            <a:avLst/>
          </a:prstGeom>
        </p:spPr>
        <p:txBody>
          <a:bodyPr lIns="91425" tIns="91425" rIns="91425" bIns="91425" anchor="t" anchorCtr="0">
            <a:noAutofit/>
          </a:bodyPr>
          <a:lstStyle/>
          <a:p>
            <a:pPr lvl="0" rtl="0">
              <a:spcBef>
                <a:spcPts val="0"/>
              </a:spcBef>
              <a:buNone/>
            </a:pPr>
            <a:r>
              <a:rPr lang="en" sz="3600">
                <a:latin typeface="Sanchez"/>
                <a:ea typeface="Sanchez"/>
                <a:cs typeface="Sanchez"/>
                <a:sym typeface="Sanchez"/>
              </a:rPr>
              <a:t>Transcendent</a:t>
            </a:r>
          </a:p>
        </p:txBody>
      </p:sp>
      <p:grpSp>
        <p:nvGrpSpPr>
          <p:cNvPr id="243" name="Shape 243"/>
          <p:cNvGrpSpPr/>
          <p:nvPr/>
        </p:nvGrpSpPr>
        <p:grpSpPr>
          <a:xfrm>
            <a:off x="352775" y="2368450"/>
            <a:ext cx="4090399" cy="2055374"/>
            <a:chOff x="352775" y="2368450"/>
            <a:chExt cx="4090399" cy="2055374"/>
          </a:xfrm>
        </p:grpSpPr>
        <p:pic>
          <p:nvPicPr>
            <p:cNvPr id="244" name="Shape 244"/>
            <p:cNvPicPr preferRelativeResize="0"/>
            <p:nvPr/>
          </p:nvPicPr>
          <p:blipFill rotWithShape="1">
            <a:blip r:embed="rId5">
              <a:alphaModFix/>
            </a:blip>
            <a:srcRect l="4419" r="7014"/>
            <a:stretch/>
          </p:blipFill>
          <p:spPr>
            <a:xfrm>
              <a:off x="352775" y="2368450"/>
              <a:ext cx="4090399" cy="2055374"/>
            </a:xfrm>
            <a:prstGeom prst="rect">
              <a:avLst/>
            </a:prstGeom>
            <a:noFill/>
            <a:ln>
              <a:noFill/>
            </a:ln>
          </p:spPr>
        </p:pic>
        <p:sp>
          <p:nvSpPr>
            <p:cNvPr id="245" name="Shape 245"/>
            <p:cNvSpPr/>
            <p:nvPr/>
          </p:nvSpPr>
          <p:spPr>
            <a:xfrm>
              <a:off x="1093600" y="3513650"/>
              <a:ext cx="3245700" cy="543300"/>
            </a:xfrm>
            <a:prstGeom prst="rect">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pic>
        <p:nvPicPr>
          <p:cNvPr id="246" name="Shape 246" descr="NC_Cardinal2560x1440.png"/>
          <p:cNvPicPr preferRelativeResize="0"/>
          <p:nvPr/>
        </p:nvPicPr>
        <p:blipFill>
          <a:blip r:embed="rId6">
            <a:alphaModFix/>
          </a:blip>
          <a:stretch>
            <a:fillRect/>
          </a:stretch>
        </p:blipFill>
        <p:spPr>
          <a:xfrm>
            <a:off x="145303" y="4366375"/>
            <a:ext cx="1381548" cy="77712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311700" y="361575"/>
            <a:ext cx="8520600" cy="656100"/>
          </a:xfrm>
          <a:prstGeom prst="rect">
            <a:avLst/>
          </a:prstGeom>
        </p:spPr>
        <p:txBody>
          <a:bodyPr lIns="91425" tIns="91425" rIns="91425" bIns="91425" anchor="t" anchorCtr="0">
            <a:noAutofit/>
          </a:bodyPr>
          <a:lstStyle/>
          <a:p>
            <a:pPr lvl="0">
              <a:spcBef>
                <a:spcPts val="0"/>
              </a:spcBef>
              <a:buNone/>
            </a:pPr>
            <a:r>
              <a:rPr lang="en" sz="3600">
                <a:latin typeface="Sanchez"/>
                <a:ea typeface="Sanchez"/>
                <a:cs typeface="Sanchez"/>
                <a:sym typeface="Sanchez"/>
              </a:rPr>
              <a:t>Non-transcendent</a:t>
            </a:r>
          </a:p>
        </p:txBody>
      </p:sp>
      <p:pic>
        <p:nvPicPr>
          <p:cNvPr id="252" name="Shape 252"/>
          <p:cNvPicPr preferRelativeResize="0"/>
          <p:nvPr/>
        </p:nvPicPr>
        <p:blipFill>
          <a:blip r:embed="rId3">
            <a:alphaModFix/>
          </a:blip>
          <a:stretch>
            <a:fillRect/>
          </a:stretch>
        </p:blipFill>
        <p:spPr>
          <a:xfrm>
            <a:off x="4152900" y="1226575"/>
            <a:ext cx="4789017" cy="3820975"/>
          </a:xfrm>
          <a:prstGeom prst="rect">
            <a:avLst/>
          </a:prstGeom>
          <a:noFill/>
          <a:ln>
            <a:noFill/>
          </a:ln>
        </p:spPr>
      </p:pic>
      <p:pic>
        <p:nvPicPr>
          <p:cNvPr id="253" name="Shape 253"/>
          <p:cNvPicPr preferRelativeResize="0"/>
          <p:nvPr/>
        </p:nvPicPr>
        <p:blipFill rotWithShape="1">
          <a:blip r:embed="rId4">
            <a:alphaModFix/>
          </a:blip>
          <a:srcRect t="66930" r="21172"/>
          <a:stretch/>
        </p:blipFill>
        <p:spPr>
          <a:xfrm>
            <a:off x="246400" y="3827324"/>
            <a:ext cx="4586650" cy="656149"/>
          </a:xfrm>
          <a:prstGeom prst="rect">
            <a:avLst/>
          </a:prstGeom>
          <a:noFill/>
          <a:ln>
            <a:noFill/>
          </a:ln>
        </p:spPr>
      </p:pic>
      <p:pic>
        <p:nvPicPr>
          <p:cNvPr id="254" name="Shape 254" descr="NC_Cardinal2560x1440.png"/>
          <p:cNvPicPr preferRelativeResize="0"/>
          <p:nvPr/>
        </p:nvPicPr>
        <p:blipFill>
          <a:blip r:embed="rId5">
            <a:alphaModFix/>
          </a:blip>
          <a:stretch>
            <a:fillRect/>
          </a:stretch>
        </p:blipFill>
        <p:spPr>
          <a:xfrm>
            <a:off x="145303" y="4366375"/>
            <a:ext cx="1381548" cy="77712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grpSp>
        <p:nvGrpSpPr>
          <p:cNvPr id="260" name="Shape 260"/>
          <p:cNvGrpSpPr/>
          <p:nvPr/>
        </p:nvGrpSpPr>
        <p:grpSpPr>
          <a:xfrm>
            <a:off x="0" y="0"/>
            <a:ext cx="9144000" cy="5143500"/>
            <a:chOff x="0" y="0"/>
            <a:chExt cx="12192000" cy="6858000"/>
          </a:xfrm>
        </p:grpSpPr>
        <p:pic>
          <p:nvPicPr>
            <p:cNvPr id="261" name="Shape 261"/>
            <p:cNvPicPr preferRelativeResize="0"/>
            <p:nvPr/>
          </p:nvPicPr>
          <p:blipFill rotWithShape="1">
            <a:blip r:embed="rId3">
              <a:alphaModFix/>
            </a:blip>
            <a:srcRect l="1043" t="8108" r="4831" b="10239"/>
            <a:stretch/>
          </p:blipFill>
          <p:spPr>
            <a:xfrm>
              <a:off x="0" y="0"/>
              <a:ext cx="12192000" cy="6858000"/>
            </a:xfrm>
            <a:prstGeom prst="rect">
              <a:avLst/>
            </a:prstGeom>
            <a:noFill/>
            <a:ln>
              <a:noFill/>
            </a:ln>
          </p:spPr>
        </p:pic>
        <p:sp>
          <p:nvSpPr>
            <p:cNvPr id="262" name="Shape 262"/>
            <p:cNvSpPr txBox="1"/>
            <p:nvPr/>
          </p:nvSpPr>
          <p:spPr>
            <a:xfrm>
              <a:off x="8325853" y="6432885"/>
              <a:ext cx="3657600" cy="246220"/>
            </a:xfrm>
            <a:prstGeom prst="rect">
              <a:avLst/>
            </a:prstGeom>
            <a:noFill/>
            <a:ln>
              <a:noFill/>
            </a:ln>
          </p:spPr>
          <p:txBody>
            <a:bodyPr lIns="68575" tIns="34275" rIns="68575" bIns="34275" anchor="ctr" anchorCtr="0">
              <a:noAutofit/>
            </a:bodyPr>
            <a:lstStyle/>
            <a:p>
              <a:pPr marL="0" marR="0" lvl="0" indent="0" algn="ctr" rtl="0">
                <a:spcBef>
                  <a:spcPts val="0"/>
                </a:spcBef>
                <a:buSzPct val="25000"/>
                <a:buNone/>
              </a:pPr>
              <a:r>
                <a:rPr lang="en" sz="800" b="1">
                  <a:solidFill>
                    <a:schemeClr val="lt1"/>
                  </a:solidFill>
                  <a:latin typeface="Arial"/>
                  <a:ea typeface="Arial"/>
                  <a:cs typeface="Arial"/>
                  <a:sym typeface="Arial"/>
                </a:rPr>
                <a:t>1989-negatives-sheet43a-05</a:t>
              </a:r>
              <a:r>
                <a:rPr lang="en" sz="800">
                  <a:solidFill>
                    <a:schemeClr val="lt1"/>
                  </a:solidFill>
                  <a:latin typeface="Arial"/>
                  <a:ea typeface="Arial"/>
                  <a:cs typeface="Arial"/>
                  <a:sym typeface="Arial"/>
                </a:rPr>
                <a:t> by Paul-W (CC BY-NC-SA 2.0)</a:t>
              </a: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txBox="1">
            <a:spLocks noGrp="1"/>
          </p:cNvSpPr>
          <p:nvPr>
            <p:ph type="title"/>
          </p:nvPr>
        </p:nvSpPr>
        <p:spPr>
          <a:xfrm>
            <a:off x="311700" y="323025"/>
            <a:ext cx="8520600" cy="694800"/>
          </a:xfrm>
          <a:prstGeom prst="rect">
            <a:avLst/>
          </a:prstGeom>
        </p:spPr>
        <p:txBody>
          <a:bodyPr lIns="91425" tIns="91425" rIns="91425" bIns="91425" anchor="t" anchorCtr="0">
            <a:noAutofit/>
          </a:bodyPr>
          <a:lstStyle/>
          <a:p>
            <a:pPr lvl="0">
              <a:spcBef>
                <a:spcPts val="0"/>
              </a:spcBef>
              <a:buNone/>
            </a:pPr>
            <a:r>
              <a:rPr lang="en" sz="3600">
                <a:latin typeface="Sanchez"/>
                <a:ea typeface="Sanchez"/>
                <a:cs typeface="Sanchez"/>
                <a:sym typeface="Sanchez"/>
              </a:rPr>
              <a:t>Located URIs</a:t>
            </a:r>
          </a:p>
        </p:txBody>
      </p:sp>
      <p:sp>
        <p:nvSpPr>
          <p:cNvPr id="268" name="Shape 268"/>
          <p:cNvSpPr txBox="1"/>
          <p:nvPr/>
        </p:nvSpPr>
        <p:spPr>
          <a:xfrm>
            <a:off x="213800" y="944225"/>
            <a:ext cx="8790600" cy="4061100"/>
          </a:xfrm>
          <a:prstGeom prst="rect">
            <a:avLst/>
          </a:prstGeom>
          <a:noFill/>
          <a:ln>
            <a:noFill/>
          </a:ln>
        </p:spPr>
        <p:txBody>
          <a:bodyPr lIns="91425" tIns="91425" rIns="91425" bIns="91425" anchor="t" anchorCtr="0">
            <a:noAutofit/>
          </a:bodyPr>
          <a:lstStyle/>
          <a:p>
            <a:pPr lvl="0" rtl="0">
              <a:lnSpc>
                <a:spcPct val="90000"/>
              </a:lnSpc>
              <a:spcBef>
                <a:spcPts val="0"/>
              </a:spcBef>
              <a:buNone/>
            </a:pPr>
            <a:r>
              <a:rPr lang="en" sz="1800">
                <a:latin typeface="Sanchez"/>
                <a:ea typeface="Sanchez"/>
                <a:cs typeface="Sanchez"/>
                <a:sym typeface="Sanchez"/>
              </a:rPr>
              <a:t>A Located URI (Uniform Resource Identifier) is useful when only some library systems in the consortium have access to a particular electronic resource. </a:t>
            </a:r>
          </a:p>
          <a:p>
            <a:pPr marL="457200" lvl="0" indent="-342900" rtl="0">
              <a:lnSpc>
                <a:spcPct val="90000"/>
              </a:lnSpc>
              <a:spcBef>
                <a:spcPts val="800"/>
              </a:spcBef>
              <a:buSzPct val="100000"/>
              <a:buFont typeface="Sanchez"/>
              <a:buChar char="➔"/>
            </a:pPr>
            <a:r>
              <a:rPr lang="en" sz="1800">
                <a:latin typeface="Sanchez"/>
                <a:ea typeface="Sanchez"/>
                <a:cs typeface="Sanchez"/>
                <a:sym typeface="Sanchez"/>
              </a:rPr>
              <a:t>The link to the external database where patrons access the electronic resource is placed in $u in the 856 field of the MARC. </a:t>
            </a:r>
          </a:p>
          <a:p>
            <a:pPr marL="457200" lvl="0" indent="-342900" rtl="0">
              <a:lnSpc>
                <a:spcPct val="90000"/>
              </a:lnSpc>
              <a:spcBef>
                <a:spcPts val="800"/>
              </a:spcBef>
              <a:buSzPct val="100000"/>
              <a:buFont typeface="Sanchez"/>
              <a:buChar char="➔"/>
            </a:pPr>
            <a:r>
              <a:rPr lang="en" sz="1800">
                <a:latin typeface="Sanchez"/>
                <a:ea typeface="Sanchez"/>
                <a:cs typeface="Sanchez"/>
                <a:sym typeface="Sanchez"/>
              </a:rPr>
              <a:t>By adding a $9 with the short (policy) name for each system with access, a cataloger enables Evergreen to limit the search results to the specified organizational units who own the “item”.</a:t>
            </a:r>
          </a:p>
          <a:p>
            <a:pPr marL="457200" lvl="0" indent="-342900" rtl="0">
              <a:lnSpc>
                <a:spcPct val="90000"/>
              </a:lnSpc>
              <a:spcBef>
                <a:spcPts val="800"/>
              </a:spcBef>
              <a:buSzPct val="100000"/>
              <a:buFont typeface="Sanchez"/>
              <a:buChar char="➔"/>
            </a:pPr>
            <a:r>
              <a:rPr lang="en" sz="1800">
                <a:latin typeface="Sanchez"/>
                <a:ea typeface="Sanchez"/>
                <a:cs typeface="Sanchez"/>
                <a:sym typeface="Sanchez"/>
              </a:rPr>
              <a:t>Only these owning systems will see the electronic resource in their consortium or system scoped search results.</a:t>
            </a:r>
          </a:p>
          <a:p>
            <a:pPr marL="0" lvl="0" indent="0" rtl="0">
              <a:lnSpc>
                <a:spcPct val="90000"/>
              </a:lnSpc>
              <a:spcBef>
                <a:spcPts val="800"/>
              </a:spcBef>
              <a:buNone/>
            </a:pPr>
            <a:endParaRPr sz="1800">
              <a:latin typeface="Sanchez"/>
              <a:ea typeface="Sanchez"/>
              <a:cs typeface="Sanchez"/>
              <a:sym typeface="Sanchez"/>
            </a:endParaRPr>
          </a:p>
        </p:txBody>
      </p:sp>
      <p:pic>
        <p:nvPicPr>
          <p:cNvPr id="269" name="Shape 269" descr="NC_Cardinal2560x1440.png"/>
          <p:cNvPicPr preferRelativeResize="0"/>
          <p:nvPr/>
        </p:nvPicPr>
        <p:blipFill>
          <a:blip r:embed="rId3">
            <a:alphaModFix/>
          </a:blip>
          <a:stretch>
            <a:fillRect/>
          </a:stretch>
        </p:blipFill>
        <p:spPr>
          <a:xfrm>
            <a:off x="145303" y="4366375"/>
            <a:ext cx="1381548" cy="77712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a:spLocks noGrp="1"/>
          </p:cNvSpPr>
          <p:nvPr>
            <p:ph type="title"/>
          </p:nvPr>
        </p:nvSpPr>
        <p:spPr>
          <a:xfrm>
            <a:off x="311700" y="445025"/>
            <a:ext cx="8520600" cy="790200"/>
          </a:xfrm>
          <a:prstGeom prst="rect">
            <a:avLst/>
          </a:prstGeom>
        </p:spPr>
        <p:txBody>
          <a:bodyPr lIns="91425" tIns="91425" rIns="91425" bIns="91425" anchor="t" anchorCtr="0">
            <a:noAutofit/>
          </a:bodyPr>
          <a:lstStyle/>
          <a:p>
            <a:pPr lvl="0">
              <a:spcBef>
                <a:spcPts val="0"/>
              </a:spcBef>
              <a:buNone/>
            </a:pPr>
            <a:r>
              <a:rPr lang="en" sz="3600">
                <a:solidFill>
                  <a:srgbClr val="000000"/>
                </a:solidFill>
                <a:latin typeface="Sanchez"/>
                <a:ea typeface="Sanchez"/>
                <a:cs typeface="Sanchez"/>
                <a:sym typeface="Sanchez"/>
              </a:rPr>
              <a:t>Adding Located URIs</a:t>
            </a:r>
          </a:p>
        </p:txBody>
      </p:sp>
      <p:sp>
        <p:nvSpPr>
          <p:cNvPr id="275" name="Shape 275"/>
          <p:cNvSpPr txBox="1">
            <a:spLocks noGrp="1"/>
          </p:cNvSpPr>
          <p:nvPr>
            <p:ph type="body" idx="1"/>
          </p:nvPr>
        </p:nvSpPr>
        <p:spPr>
          <a:xfrm>
            <a:off x="311700" y="1260850"/>
            <a:ext cx="3552300" cy="3643500"/>
          </a:xfrm>
          <a:prstGeom prst="rect">
            <a:avLst/>
          </a:prstGeom>
        </p:spPr>
        <p:txBody>
          <a:bodyPr lIns="91425" tIns="91425" rIns="91425" bIns="91425" anchor="t" anchorCtr="0">
            <a:noAutofit/>
          </a:bodyPr>
          <a:lstStyle/>
          <a:p>
            <a:pPr lvl="0" rtl="0">
              <a:lnSpc>
                <a:spcPct val="90000"/>
              </a:lnSpc>
              <a:spcBef>
                <a:spcPts val="1000"/>
              </a:spcBef>
              <a:spcAft>
                <a:spcPts val="0"/>
              </a:spcAft>
              <a:buClr>
                <a:schemeClr val="dk1"/>
              </a:buClr>
              <a:buSzPct val="61111"/>
              <a:buFont typeface="Arial"/>
              <a:buNone/>
            </a:pPr>
            <a:r>
              <a:rPr lang="en">
                <a:solidFill>
                  <a:srgbClr val="000000"/>
                </a:solidFill>
                <a:latin typeface="Sanchez"/>
                <a:ea typeface="Sanchez"/>
                <a:cs typeface="Sanchez"/>
                <a:sym typeface="Sanchez"/>
              </a:rPr>
              <a:t>Required:</a:t>
            </a:r>
          </a:p>
          <a:p>
            <a:pPr marL="457200" lvl="0" indent="-228600" rtl="0">
              <a:lnSpc>
                <a:spcPct val="90000"/>
              </a:lnSpc>
              <a:spcBef>
                <a:spcPts val="1000"/>
              </a:spcBef>
              <a:spcAft>
                <a:spcPts val="0"/>
              </a:spcAft>
              <a:buClr>
                <a:srgbClr val="000000"/>
              </a:buClr>
              <a:buFont typeface="Sanchez"/>
              <a:buChar char="➔"/>
            </a:pPr>
            <a:r>
              <a:rPr lang="en">
                <a:solidFill>
                  <a:srgbClr val="000000"/>
                </a:solidFill>
                <a:latin typeface="Sanchez"/>
                <a:ea typeface="Sanchez"/>
                <a:cs typeface="Sanchez"/>
                <a:sym typeface="Sanchez"/>
              </a:rPr>
              <a:t>856 field</a:t>
            </a:r>
          </a:p>
          <a:p>
            <a:pPr marL="457200" lvl="0" indent="-228600" rtl="0">
              <a:lnSpc>
                <a:spcPct val="90000"/>
              </a:lnSpc>
              <a:spcBef>
                <a:spcPts val="1000"/>
              </a:spcBef>
              <a:spcAft>
                <a:spcPts val="0"/>
              </a:spcAft>
              <a:buClr>
                <a:srgbClr val="000000"/>
              </a:buClr>
              <a:buFont typeface="Sanchez"/>
              <a:buChar char="➔"/>
            </a:pPr>
            <a:r>
              <a:rPr lang="en">
                <a:solidFill>
                  <a:srgbClr val="000000"/>
                </a:solidFill>
                <a:latin typeface="Sanchez"/>
                <a:ea typeface="Sanchez"/>
                <a:cs typeface="Sanchez"/>
                <a:sym typeface="Sanchez"/>
              </a:rPr>
              <a:t>indicators 4 and 0/1</a:t>
            </a:r>
          </a:p>
          <a:p>
            <a:pPr marL="457200" lvl="0" indent="-228600" rtl="0">
              <a:lnSpc>
                <a:spcPct val="90000"/>
              </a:lnSpc>
              <a:spcBef>
                <a:spcPts val="1000"/>
              </a:spcBef>
              <a:spcAft>
                <a:spcPts val="0"/>
              </a:spcAft>
              <a:buClr>
                <a:srgbClr val="000000"/>
              </a:buClr>
              <a:buFont typeface="Sanchez"/>
              <a:buChar char="➔"/>
            </a:pPr>
            <a:r>
              <a:rPr lang="en">
                <a:solidFill>
                  <a:srgbClr val="000000"/>
                </a:solidFill>
                <a:latin typeface="Sanchez"/>
                <a:ea typeface="Sanchez"/>
                <a:cs typeface="Sanchez"/>
                <a:sym typeface="Sanchez"/>
              </a:rPr>
              <a:t>$u: URL (web address)</a:t>
            </a:r>
          </a:p>
          <a:p>
            <a:pPr marL="457200" lvl="0" indent="-228600" rtl="0">
              <a:lnSpc>
                <a:spcPct val="90000"/>
              </a:lnSpc>
              <a:spcBef>
                <a:spcPts val="1000"/>
              </a:spcBef>
              <a:spcAft>
                <a:spcPts val="0"/>
              </a:spcAft>
              <a:buClr>
                <a:srgbClr val="000000"/>
              </a:buClr>
              <a:buFont typeface="Sanchez"/>
              <a:buChar char="➔"/>
            </a:pPr>
            <a:r>
              <a:rPr lang="en">
                <a:solidFill>
                  <a:srgbClr val="000000"/>
                </a:solidFill>
                <a:latin typeface="Sanchez"/>
                <a:ea typeface="Sanchez"/>
                <a:cs typeface="Sanchez"/>
                <a:sym typeface="Sanchez"/>
              </a:rPr>
              <a:t>$9: org unit short policy code (case sensitive)</a:t>
            </a:r>
          </a:p>
          <a:p>
            <a:pPr lvl="0">
              <a:spcBef>
                <a:spcPts val="0"/>
              </a:spcBef>
              <a:buNone/>
            </a:pPr>
            <a:endParaRPr/>
          </a:p>
        </p:txBody>
      </p:sp>
      <p:sp>
        <p:nvSpPr>
          <p:cNvPr id="276" name="Shape 276"/>
          <p:cNvSpPr txBox="1"/>
          <p:nvPr/>
        </p:nvSpPr>
        <p:spPr>
          <a:xfrm>
            <a:off x="4534725" y="1260700"/>
            <a:ext cx="3706500" cy="3643500"/>
          </a:xfrm>
          <a:prstGeom prst="rect">
            <a:avLst/>
          </a:prstGeom>
          <a:noFill/>
          <a:ln>
            <a:noFill/>
          </a:ln>
        </p:spPr>
        <p:txBody>
          <a:bodyPr lIns="91425" tIns="91425" rIns="91425" bIns="91425" anchor="t" anchorCtr="0">
            <a:noAutofit/>
          </a:bodyPr>
          <a:lstStyle/>
          <a:p>
            <a:pPr lvl="0" rtl="0">
              <a:lnSpc>
                <a:spcPct val="90000"/>
              </a:lnSpc>
              <a:spcBef>
                <a:spcPts val="1000"/>
              </a:spcBef>
              <a:buClr>
                <a:schemeClr val="dk1"/>
              </a:buClr>
              <a:buSzPct val="61111"/>
              <a:buFont typeface="Arial"/>
              <a:buNone/>
            </a:pPr>
            <a:r>
              <a:rPr lang="en" sz="1800">
                <a:latin typeface="Sanchez"/>
                <a:ea typeface="Sanchez"/>
                <a:cs typeface="Sanchez"/>
                <a:sym typeface="Sanchez"/>
              </a:rPr>
              <a:t>Optional tags:</a:t>
            </a:r>
          </a:p>
          <a:p>
            <a:pPr marL="457200" lvl="0" indent="-342900" rtl="0">
              <a:lnSpc>
                <a:spcPct val="90000"/>
              </a:lnSpc>
              <a:spcBef>
                <a:spcPts val="500"/>
              </a:spcBef>
              <a:buClr>
                <a:schemeClr val="dk1"/>
              </a:buClr>
              <a:buSzPct val="100000"/>
              <a:buFont typeface="Sanchez"/>
              <a:buChar char="➔"/>
            </a:pPr>
            <a:r>
              <a:rPr lang="en" sz="1800">
                <a:solidFill>
                  <a:schemeClr val="dk1"/>
                </a:solidFill>
                <a:latin typeface="Sanchez"/>
                <a:ea typeface="Sanchez"/>
                <a:cs typeface="Sanchez"/>
                <a:sym typeface="Sanchez"/>
              </a:rPr>
              <a:t>$x: non-public note - consortia source (i.e. nclive)</a:t>
            </a:r>
          </a:p>
          <a:p>
            <a:pPr marL="457200" lvl="0" indent="-342900" rtl="0">
              <a:lnSpc>
                <a:spcPct val="90000"/>
              </a:lnSpc>
              <a:spcBef>
                <a:spcPts val="500"/>
              </a:spcBef>
              <a:buSzPct val="100000"/>
              <a:buFont typeface="Sanchez"/>
              <a:buChar char="➔"/>
            </a:pPr>
            <a:r>
              <a:rPr lang="en" sz="1800">
                <a:latin typeface="Sanchez"/>
                <a:ea typeface="Sanchez"/>
                <a:cs typeface="Sanchez"/>
                <a:sym typeface="Sanchez"/>
              </a:rPr>
              <a:t>$y: link text (to display instead of raw web address in $u)</a:t>
            </a:r>
          </a:p>
          <a:p>
            <a:pPr marL="457200" lvl="0" indent="-342900" rtl="0">
              <a:lnSpc>
                <a:spcPct val="90000"/>
              </a:lnSpc>
              <a:spcBef>
                <a:spcPts val="500"/>
              </a:spcBef>
              <a:buSzPct val="100000"/>
              <a:buFont typeface="Sanchez"/>
              <a:buChar char="➔"/>
            </a:pPr>
            <a:r>
              <a:rPr lang="en" sz="1800">
                <a:latin typeface="Sanchez"/>
                <a:ea typeface="Sanchez"/>
                <a:cs typeface="Sanchez"/>
                <a:sym typeface="Sanchez"/>
              </a:rPr>
              <a:t>$z: public note</a:t>
            </a:r>
          </a:p>
          <a:p>
            <a:pPr marL="457200" lvl="0" indent="-342900" rtl="0">
              <a:lnSpc>
                <a:spcPct val="90000"/>
              </a:lnSpc>
              <a:spcBef>
                <a:spcPts val="500"/>
              </a:spcBef>
              <a:buSzPct val="100000"/>
              <a:buFont typeface="Sanchez"/>
              <a:buChar char="➔"/>
            </a:pPr>
            <a:r>
              <a:rPr lang="en" sz="1800">
                <a:latin typeface="Sanchez"/>
                <a:ea typeface="Sanchez"/>
                <a:cs typeface="Sanchez"/>
                <a:sym typeface="Sanchez"/>
              </a:rPr>
              <a:t>$3: materials specified (for other types of links – table of contents, sample text, etc.)</a:t>
            </a:r>
          </a:p>
        </p:txBody>
      </p:sp>
      <p:pic>
        <p:nvPicPr>
          <p:cNvPr id="277" name="Shape 277" descr="NC_Cardinal2560x1440.png"/>
          <p:cNvPicPr preferRelativeResize="0"/>
          <p:nvPr/>
        </p:nvPicPr>
        <p:blipFill>
          <a:blip r:embed="rId3">
            <a:alphaModFix/>
          </a:blip>
          <a:stretch>
            <a:fillRect/>
          </a:stretch>
        </p:blipFill>
        <p:spPr>
          <a:xfrm>
            <a:off x="145303" y="4366375"/>
            <a:ext cx="1381548" cy="77712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Shape 282"/>
          <p:cNvSpPr txBox="1">
            <a:spLocks noGrp="1"/>
          </p:cNvSpPr>
          <p:nvPr>
            <p:ph type="title"/>
          </p:nvPr>
        </p:nvSpPr>
        <p:spPr>
          <a:xfrm>
            <a:off x="311700" y="445025"/>
            <a:ext cx="8520600" cy="572700"/>
          </a:xfrm>
          <a:prstGeom prst="rect">
            <a:avLst/>
          </a:prstGeom>
          <a:noFill/>
        </p:spPr>
        <p:txBody>
          <a:bodyPr lIns="91425" tIns="91425" rIns="91425" bIns="91425" anchor="t" anchorCtr="0">
            <a:noAutofit/>
          </a:bodyPr>
          <a:lstStyle/>
          <a:p>
            <a:pPr lvl="0">
              <a:spcBef>
                <a:spcPts val="0"/>
              </a:spcBef>
              <a:buNone/>
            </a:pPr>
            <a:r>
              <a:rPr lang="en" sz="3200">
                <a:latin typeface="Sanchez"/>
                <a:ea typeface="Sanchez"/>
                <a:cs typeface="Sanchez"/>
                <a:sym typeface="Sanchez"/>
              </a:rPr>
              <a:t>No second indicator “0” or “1”, no show</a:t>
            </a:r>
          </a:p>
        </p:txBody>
      </p:sp>
      <p:pic>
        <p:nvPicPr>
          <p:cNvPr id="283" name="Shape 283"/>
          <p:cNvPicPr preferRelativeResize="0"/>
          <p:nvPr/>
        </p:nvPicPr>
        <p:blipFill rotWithShape="1">
          <a:blip r:embed="rId3">
            <a:alphaModFix/>
          </a:blip>
          <a:srcRect r="11142"/>
          <a:stretch/>
        </p:blipFill>
        <p:spPr>
          <a:xfrm>
            <a:off x="0" y="1555750"/>
            <a:ext cx="9143999" cy="844485"/>
          </a:xfrm>
          <a:prstGeom prst="rect">
            <a:avLst/>
          </a:prstGeom>
          <a:noFill/>
          <a:ln>
            <a:noFill/>
          </a:ln>
        </p:spPr>
      </p:pic>
      <p:sp>
        <p:nvSpPr>
          <p:cNvPr id="284" name="Shape 284"/>
          <p:cNvSpPr/>
          <p:nvPr/>
        </p:nvSpPr>
        <p:spPr>
          <a:xfrm>
            <a:off x="380075" y="1802750"/>
            <a:ext cx="203700" cy="597600"/>
          </a:xfrm>
          <a:prstGeom prst="ellipse">
            <a:avLst/>
          </a:prstGeom>
          <a:noFill/>
          <a:ln w="3810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285" name="Shape 285"/>
          <p:cNvPicPr preferRelativeResize="0"/>
          <p:nvPr/>
        </p:nvPicPr>
        <p:blipFill rotWithShape="1">
          <a:blip r:embed="rId4">
            <a:alphaModFix/>
          </a:blip>
          <a:srcRect r="21303"/>
          <a:stretch/>
        </p:blipFill>
        <p:spPr>
          <a:xfrm>
            <a:off x="0" y="2844175"/>
            <a:ext cx="9143998" cy="1523198"/>
          </a:xfrm>
          <a:prstGeom prst="rect">
            <a:avLst/>
          </a:prstGeom>
          <a:noFill/>
          <a:ln>
            <a:noFill/>
          </a:ln>
        </p:spPr>
      </p:pic>
      <p:sp>
        <p:nvSpPr>
          <p:cNvPr id="286" name="Shape 286"/>
          <p:cNvSpPr/>
          <p:nvPr/>
        </p:nvSpPr>
        <p:spPr>
          <a:xfrm>
            <a:off x="380075" y="1495950"/>
            <a:ext cx="203700" cy="238500"/>
          </a:xfrm>
          <a:prstGeom prst="ellipse">
            <a:avLst/>
          </a:prstGeom>
          <a:noFill/>
          <a:ln w="38100" cap="flat" cmpd="sng">
            <a:solidFill>
              <a:srgbClr val="109C1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287" name="Shape 287" descr="NC_Cardinal2560x1440.png"/>
          <p:cNvPicPr preferRelativeResize="0"/>
          <p:nvPr/>
        </p:nvPicPr>
        <p:blipFill>
          <a:blip r:embed="rId5">
            <a:alphaModFix/>
          </a:blip>
          <a:stretch>
            <a:fillRect/>
          </a:stretch>
        </p:blipFill>
        <p:spPr>
          <a:xfrm>
            <a:off x="145303" y="4366375"/>
            <a:ext cx="1381548" cy="77712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Shape 29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sz="3600">
                <a:latin typeface="Sanchez"/>
                <a:ea typeface="Sanchez"/>
                <a:cs typeface="Sanchez"/>
                <a:sym typeface="Sanchez"/>
              </a:rPr>
              <a:t>856 Holdings</a:t>
            </a:r>
          </a:p>
        </p:txBody>
      </p:sp>
      <p:pic>
        <p:nvPicPr>
          <p:cNvPr id="293" name="Shape 293"/>
          <p:cNvPicPr preferRelativeResize="0"/>
          <p:nvPr/>
        </p:nvPicPr>
        <p:blipFill>
          <a:blip r:embed="rId3">
            <a:alphaModFix/>
          </a:blip>
          <a:stretch>
            <a:fillRect/>
          </a:stretch>
        </p:blipFill>
        <p:spPr>
          <a:xfrm>
            <a:off x="311702" y="1413076"/>
            <a:ext cx="8520600" cy="2980123"/>
          </a:xfrm>
          <a:prstGeom prst="rect">
            <a:avLst/>
          </a:prstGeom>
          <a:noFill/>
          <a:ln>
            <a:noFill/>
          </a:ln>
        </p:spPr>
      </p:pic>
      <p:pic>
        <p:nvPicPr>
          <p:cNvPr id="294" name="Shape 294" descr="NC_Cardinal2560x1440.png"/>
          <p:cNvPicPr preferRelativeResize="0"/>
          <p:nvPr/>
        </p:nvPicPr>
        <p:blipFill>
          <a:blip r:embed="rId4">
            <a:alphaModFix/>
          </a:blip>
          <a:stretch>
            <a:fillRect/>
          </a:stretch>
        </p:blipFill>
        <p:spPr>
          <a:xfrm>
            <a:off x="145303" y="4366375"/>
            <a:ext cx="1381548" cy="7771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Shape 153"/>
          <p:cNvPicPr preferRelativeResize="0"/>
          <p:nvPr/>
        </p:nvPicPr>
        <p:blipFill rotWithShape="1">
          <a:blip r:embed="rId3">
            <a:alphaModFix/>
          </a:blip>
          <a:srcRect/>
          <a:stretch/>
        </p:blipFill>
        <p:spPr>
          <a:xfrm>
            <a:off x="1144989" y="1188599"/>
            <a:ext cx="6854100" cy="2766300"/>
          </a:xfrm>
          <a:prstGeom prst="rect">
            <a:avLst/>
          </a:prstGeom>
          <a:noFill/>
          <a:ln>
            <a:noFill/>
          </a:ln>
        </p:spPr>
      </p:pic>
      <p:sp>
        <p:nvSpPr>
          <p:cNvPr id="154" name="Shape 154"/>
          <p:cNvSpPr txBox="1">
            <a:spLocks noGrp="1"/>
          </p:cNvSpPr>
          <p:nvPr>
            <p:ph type="title"/>
          </p:nvPr>
        </p:nvSpPr>
        <p:spPr>
          <a:xfrm>
            <a:off x="628650" y="273843"/>
            <a:ext cx="7886700" cy="994200"/>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r>
              <a:rPr lang="en" sz="3600">
                <a:latin typeface="Sanchez"/>
                <a:ea typeface="Sanchez"/>
                <a:cs typeface="Sanchez"/>
                <a:sym typeface="Sanchez"/>
              </a:rPr>
              <a:t>Overview</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Shape 29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sz="3600">
                <a:latin typeface="Sanchez"/>
                <a:ea typeface="Sanchez"/>
                <a:cs typeface="Sanchez"/>
                <a:sym typeface="Sanchez"/>
              </a:rPr>
              <a:t>Scoping searches</a:t>
            </a:r>
          </a:p>
        </p:txBody>
      </p:sp>
      <p:sp>
        <p:nvSpPr>
          <p:cNvPr id="300" name="Shape 300"/>
          <p:cNvSpPr txBox="1"/>
          <p:nvPr/>
        </p:nvSpPr>
        <p:spPr>
          <a:xfrm>
            <a:off x="251525" y="1131825"/>
            <a:ext cx="8702400" cy="3835500"/>
          </a:xfrm>
          <a:prstGeom prst="rect">
            <a:avLst/>
          </a:prstGeom>
          <a:noFill/>
          <a:ln>
            <a:noFill/>
          </a:ln>
        </p:spPr>
        <p:txBody>
          <a:bodyPr lIns="91425" tIns="91425" rIns="91425" bIns="91425" anchor="t" anchorCtr="0">
            <a:noAutofit/>
          </a:bodyPr>
          <a:lstStyle/>
          <a:p>
            <a:pPr lvl="0">
              <a:spcBef>
                <a:spcPts val="0"/>
              </a:spcBef>
              <a:buNone/>
            </a:pPr>
            <a:r>
              <a:rPr lang="en" sz="1800">
                <a:latin typeface="Sanchez"/>
                <a:ea typeface="Sanchez"/>
                <a:cs typeface="Sanchez"/>
                <a:sym typeface="Sanchez"/>
              </a:rPr>
              <a:t>Because the global flag is set to false, searches scoped to the consortium level will not find all resources a patron may have access to. It is important to scope searches to take advantage of all the mechanisms in Evergreen for patrons who may have cards for multiple NC Cardinal libraries:</a:t>
            </a:r>
          </a:p>
          <a:p>
            <a:pPr lvl="0">
              <a:spcBef>
                <a:spcPts val="0"/>
              </a:spcBef>
              <a:buNone/>
            </a:pPr>
            <a:endParaRPr sz="1800">
              <a:latin typeface="Sanchez"/>
              <a:ea typeface="Sanchez"/>
              <a:cs typeface="Sanchez"/>
              <a:sym typeface="Sanchez"/>
            </a:endParaRPr>
          </a:p>
          <a:p>
            <a:pPr marL="457200" lvl="0" indent="-342900">
              <a:spcBef>
                <a:spcPts val="0"/>
              </a:spcBef>
              <a:buSzPct val="100000"/>
              <a:buFont typeface="Sanchez"/>
              <a:buChar char="➔"/>
            </a:pPr>
            <a:r>
              <a:rPr lang="en" sz="1800">
                <a:latin typeface="Sanchez"/>
                <a:ea typeface="Sanchez"/>
                <a:cs typeface="Sanchez"/>
                <a:sym typeface="Sanchez"/>
              </a:rPr>
              <a:t>OPAC scoped to home system</a:t>
            </a:r>
          </a:p>
          <a:p>
            <a:pPr marL="457200" lvl="0" indent="-342900">
              <a:spcBef>
                <a:spcPts val="0"/>
              </a:spcBef>
              <a:buSzPct val="100000"/>
              <a:buFont typeface="Sanchez"/>
              <a:buChar char="➔"/>
            </a:pPr>
            <a:r>
              <a:rPr lang="en" sz="1800">
                <a:latin typeface="Sanchez"/>
                <a:ea typeface="Sanchez"/>
                <a:cs typeface="Sanchez"/>
                <a:sym typeface="Sanchez"/>
              </a:rPr>
              <a:t>Patron’s preferred library when logged in</a:t>
            </a:r>
          </a:p>
          <a:p>
            <a:pPr marL="457200" lvl="0" indent="-342900">
              <a:spcBef>
                <a:spcPts val="0"/>
              </a:spcBef>
              <a:buSzPct val="100000"/>
              <a:buFont typeface="Sanchez"/>
              <a:buChar char="➔"/>
            </a:pPr>
            <a:r>
              <a:rPr lang="en" sz="1800">
                <a:latin typeface="Sanchez"/>
                <a:ea typeface="Sanchez"/>
                <a:cs typeface="Sanchez"/>
                <a:sym typeface="Sanchez"/>
              </a:rPr>
              <a:t>Scoped searches for any system where patron has a library card </a:t>
            </a:r>
          </a:p>
        </p:txBody>
      </p:sp>
      <p:pic>
        <p:nvPicPr>
          <p:cNvPr id="301" name="Shape 301" descr="NC_Cardinal2560x1440.png"/>
          <p:cNvPicPr preferRelativeResize="0"/>
          <p:nvPr/>
        </p:nvPicPr>
        <p:blipFill>
          <a:blip r:embed="rId3">
            <a:alphaModFix/>
          </a:blip>
          <a:stretch>
            <a:fillRect/>
          </a:stretch>
        </p:blipFill>
        <p:spPr>
          <a:xfrm>
            <a:off x="145303" y="4366375"/>
            <a:ext cx="1381548" cy="77712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grpSp>
        <p:nvGrpSpPr>
          <p:cNvPr id="307" name="Shape 307"/>
          <p:cNvGrpSpPr/>
          <p:nvPr/>
        </p:nvGrpSpPr>
        <p:grpSpPr>
          <a:xfrm>
            <a:off x="0" y="0"/>
            <a:ext cx="9144000" cy="5143500"/>
            <a:chOff x="0" y="0"/>
            <a:chExt cx="12192000" cy="6858000"/>
          </a:xfrm>
        </p:grpSpPr>
        <p:pic>
          <p:nvPicPr>
            <p:cNvPr id="308" name="Shape 308"/>
            <p:cNvPicPr preferRelativeResize="0"/>
            <p:nvPr/>
          </p:nvPicPr>
          <p:blipFill rotWithShape="1">
            <a:blip r:embed="rId3">
              <a:alphaModFix/>
            </a:blip>
            <a:srcRect t="4373" r="1298" b="21601"/>
            <a:stretch/>
          </p:blipFill>
          <p:spPr>
            <a:xfrm>
              <a:off x="0" y="0"/>
              <a:ext cx="12192000" cy="6858000"/>
            </a:xfrm>
            <a:prstGeom prst="rect">
              <a:avLst/>
            </a:prstGeom>
            <a:noFill/>
            <a:ln>
              <a:noFill/>
            </a:ln>
          </p:spPr>
        </p:pic>
        <p:sp>
          <p:nvSpPr>
            <p:cNvPr id="309" name="Shape 309"/>
            <p:cNvSpPr txBox="1"/>
            <p:nvPr/>
          </p:nvSpPr>
          <p:spPr>
            <a:xfrm>
              <a:off x="7315200" y="6472989"/>
              <a:ext cx="4876799" cy="246220"/>
            </a:xfrm>
            <a:prstGeom prst="rect">
              <a:avLst/>
            </a:prstGeom>
            <a:noFill/>
            <a:ln>
              <a:noFill/>
            </a:ln>
          </p:spPr>
          <p:txBody>
            <a:bodyPr lIns="68575" tIns="34275" rIns="68575" bIns="34275" anchor="ctr" anchorCtr="0">
              <a:noAutofit/>
            </a:bodyPr>
            <a:lstStyle/>
            <a:p>
              <a:pPr marL="0" marR="0" lvl="0" indent="0" algn="ctr" rtl="0">
                <a:spcBef>
                  <a:spcPts val="0"/>
                </a:spcBef>
                <a:buSzPct val="25000"/>
                <a:buNone/>
              </a:pPr>
              <a:r>
                <a:rPr lang="en" sz="800" b="1">
                  <a:solidFill>
                    <a:schemeClr val="lt1"/>
                  </a:solidFill>
                  <a:latin typeface="Arial"/>
                  <a:ea typeface="Arial"/>
                  <a:cs typeface="Arial"/>
                  <a:sym typeface="Arial"/>
                </a:rPr>
                <a:t>She-Hulk Librarian: A Strong Start to My Career </a:t>
              </a:r>
              <a:r>
                <a:rPr lang="en" sz="800">
                  <a:solidFill>
                    <a:schemeClr val="lt1"/>
                  </a:solidFill>
                  <a:latin typeface="Arial"/>
                  <a:ea typeface="Arial"/>
                  <a:cs typeface="Arial"/>
                  <a:sym typeface="Arial"/>
                </a:rPr>
                <a:t>by klfair (CC BY-NC-SA 2.0)</a:t>
              </a: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sz="3600">
                <a:latin typeface="Sanchez"/>
                <a:ea typeface="Sanchez"/>
                <a:cs typeface="Sanchez"/>
                <a:sym typeface="Sanchez"/>
              </a:rPr>
              <a:t>Subfield x</a:t>
            </a:r>
          </a:p>
        </p:txBody>
      </p:sp>
      <p:sp>
        <p:nvSpPr>
          <p:cNvPr id="315" name="Shape 315"/>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noAutofit/>
          </a:bodyPr>
          <a:lstStyle/>
          <a:p>
            <a:pPr lvl="0" rtl="0">
              <a:spcBef>
                <a:spcPts val="0"/>
              </a:spcBef>
              <a:buNone/>
            </a:pPr>
            <a:r>
              <a:rPr lang="en">
                <a:solidFill>
                  <a:srgbClr val="000000"/>
                </a:solidFill>
                <a:latin typeface="Sanchez"/>
                <a:ea typeface="Sanchez"/>
                <a:cs typeface="Sanchez"/>
                <a:sym typeface="Sanchez"/>
              </a:rPr>
              <a:t>Identify 856 by purchaser</a:t>
            </a:r>
          </a:p>
        </p:txBody>
      </p:sp>
      <p:grpSp>
        <p:nvGrpSpPr>
          <p:cNvPr id="316" name="Shape 316"/>
          <p:cNvGrpSpPr/>
          <p:nvPr/>
        </p:nvGrpSpPr>
        <p:grpSpPr>
          <a:xfrm>
            <a:off x="851100" y="1857775"/>
            <a:ext cx="6705600" cy="876300"/>
            <a:chOff x="851100" y="1857775"/>
            <a:chExt cx="6705600" cy="876300"/>
          </a:xfrm>
        </p:grpSpPr>
        <p:pic>
          <p:nvPicPr>
            <p:cNvPr id="317" name="Shape 317"/>
            <p:cNvPicPr preferRelativeResize="0"/>
            <p:nvPr/>
          </p:nvPicPr>
          <p:blipFill>
            <a:blip r:embed="rId3">
              <a:alphaModFix/>
            </a:blip>
            <a:stretch>
              <a:fillRect/>
            </a:stretch>
          </p:blipFill>
          <p:spPr>
            <a:xfrm>
              <a:off x="851100" y="1857775"/>
              <a:ext cx="6705600" cy="876300"/>
            </a:xfrm>
            <a:prstGeom prst="rect">
              <a:avLst/>
            </a:prstGeom>
            <a:noFill/>
            <a:ln>
              <a:noFill/>
            </a:ln>
          </p:spPr>
        </p:pic>
        <p:sp>
          <p:nvSpPr>
            <p:cNvPr id="318" name="Shape 318"/>
            <p:cNvSpPr/>
            <p:nvPr/>
          </p:nvSpPr>
          <p:spPr>
            <a:xfrm>
              <a:off x="4642050" y="2445150"/>
              <a:ext cx="605100" cy="253200"/>
            </a:xfrm>
            <a:prstGeom prst="ellipse">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319" name="Shape 319"/>
          <p:cNvGrpSpPr/>
          <p:nvPr/>
        </p:nvGrpSpPr>
        <p:grpSpPr>
          <a:xfrm>
            <a:off x="851087" y="2940625"/>
            <a:ext cx="6867525" cy="1219200"/>
            <a:chOff x="851087" y="3127550"/>
            <a:chExt cx="6867525" cy="1219200"/>
          </a:xfrm>
        </p:grpSpPr>
        <p:grpSp>
          <p:nvGrpSpPr>
            <p:cNvPr id="320" name="Shape 320"/>
            <p:cNvGrpSpPr/>
            <p:nvPr/>
          </p:nvGrpSpPr>
          <p:grpSpPr>
            <a:xfrm>
              <a:off x="851087" y="3127550"/>
              <a:ext cx="6867525" cy="1219200"/>
              <a:chOff x="851087" y="3127550"/>
              <a:chExt cx="6867525" cy="1219200"/>
            </a:xfrm>
          </p:grpSpPr>
          <p:pic>
            <p:nvPicPr>
              <p:cNvPr id="321" name="Shape 321"/>
              <p:cNvPicPr preferRelativeResize="0"/>
              <p:nvPr/>
            </p:nvPicPr>
            <p:blipFill>
              <a:blip r:embed="rId4">
                <a:alphaModFix/>
              </a:blip>
              <a:stretch>
                <a:fillRect/>
              </a:stretch>
            </p:blipFill>
            <p:spPr>
              <a:xfrm>
                <a:off x="851087" y="3127550"/>
                <a:ext cx="6867525" cy="1219200"/>
              </a:xfrm>
              <a:prstGeom prst="rect">
                <a:avLst/>
              </a:prstGeom>
              <a:noFill/>
              <a:ln>
                <a:noFill/>
              </a:ln>
            </p:spPr>
          </p:pic>
          <p:sp>
            <p:nvSpPr>
              <p:cNvPr id="322" name="Shape 322"/>
              <p:cNvSpPr/>
              <p:nvPr/>
            </p:nvSpPr>
            <p:spPr>
              <a:xfrm>
                <a:off x="2976300" y="3334700"/>
                <a:ext cx="755100" cy="253200"/>
              </a:xfrm>
              <a:prstGeom prst="ellipse">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grpSp>
        <p:sp>
          <p:nvSpPr>
            <p:cNvPr id="323" name="Shape 323"/>
            <p:cNvSpPr txBox="1"/>
            <p:nvPr/>
          </p:nvSpPr>
          <p:spPr>
            <a:xfrm>
              <a:off x="7384675" y="3709125"/>
              <a:ext cx="280200" cy="425700"/>
            </a:xfrm>
            <a:prstGeom prst="rect">
              <a:avLst/>
            </a:prstGeom>
            <a:noFill/>
            <a:ln>
              <a:noFill/>
            </a:ln>
          </p:spPr>
          <p:txBody>
            <a:bodyPr lIns="91425" tIns="91425" rIns="91425" bIns="91425" anchor="t" anchorCtr="0">
              <a:noAutofit/>
            </a:bodyPr>
            <a:lstStyle/>
            <a:p>
              <a:pPr lvl="0">
                <a:spcBef>
                  <a:spcPts val="0"/>
                </a:spcBef>
                <a:buNone/>
              </a:pPr>
              <a:r>
                <a:rPr lang="en" sz="1800" b="1">
                  <a:solidFill>
                    <a:srgbClr val="FF0000"/>
                  </a:solidFill>
                </a:rPr>
                <a:t>?</a:t>
              </a:r>
            </a:p>
          </p:txBody>
        </p:sp>
      </p:grpSp>
      <p:pic>
        <p:nvPicPr>
          <p:cNvPr id="324" name="Shape 324" descr="NC_Cardinal2560x1440.png"/>
          <p:cNvPicPr preferRelativeResize="0"/>
          <p:nvPr/>
        </p:nvPicPr>
        <p:blipFill>
          <a:blip r:embed="rId5">
            <a:alphaModFix/>
          </a:blip>
          <a:stretch>
            <a:fillRect/>
          </a:stretch>
        </p:blipFill>
        <p:spPr>
          <a:xfrm>
            <a:off x="145303" y="4366375"/>
            <a:ext cx="1381548" cy="77712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title"/>
          </p:nvPr>
        </p:nvSpPr>
        <p:spPr>
          <a:xfrm>
            <a:off x="311700" y="323025"/>
            <a:ext cx="8520600" cy="694800"/>
          </a:xfrm>
          <a:prstGeom prst="rect">
            <a:avLst/>
          </a:prstGeom>
        </p:spPr>
        <p:txBody>
          <a:bodyPr lIns="91425" tIns="91425" rIns="91425" bIns="91425" anchor="t" anchorCtr="0">
            <a:noAutofit/>
          </a:bodyPr>
          <a:lstStyle/>
          <a:p>
            <a:pPr lvl="0">
              <a:spcBef>
                <a:spcPts val="0"/>
              </a:spcBef>
              <a:buNone/>
            </a:pPr>
            <a:r>
              <a:rPr lang="en" sz="3600">
                <a:latin typeface="Sanchez"/>
                <a:ea typeface="Sanchez"/>
                <a:cs typeface="Sanchez"/>
                <a:sym typeface="Sanchez"/>
              </a:rPr>
              <a:t>Reporting on a subfield - Display</a:t>
            </a:r>
          </a:p>
        </p:txBody>
      </p:sp>
      <p:graphicFrame>
        <p:nvGraphicFramePr>
          <p:cNvPr id="330" name="Shape 330"/>
          <p:cNvGraphicFramePr/>
          <p:nvPr/>
        </p:nvGraphicFramePr>
        <p:xfrm>
          <a:off x="697800" y="1281550"/>
          <a:ext cx="3000000" cy="3000000"/>
        </p:xfrm>
        <a:graphic>
          <a:graphicData uri="http://schemas.openxmlformats.org/drawingml/2006/table">
            <a:tbl>
              <a:tblPr>
                <a:noFill/>
                <a:tableStyleId>{642DE638-59D3-4942-9459-FF68441307A7}</a:tableStyleId>
              </a:tblPr>
              <a:tblGrid>
                <a:gridCol w="1428050">
                  <a:extLst>
                    <a:ext uri="{9D8B030D-6E8A-4147-A177-3AD203B41FA5}">
                      <a16:colId xmlns:a16="http://schemas.microsoft.com/office/drawing/2014/main" val="20000"/>
                    </a:ext>
                  </a:extLst>
                </a:gridCol>
                <a:gridCol w="1662275">
                  <a:extLst>
                    <a:ext uri="{9D8B030D-6E8A-4147-A177-3AD203B41FA5}">
                      <a16:colId xmlns:a16="http://schemas.microsoft.com/office/drawing/2014/main" val="20001"/>
                    </a:ext>
                  </a:extLst>
                </a:gridCol>
                <a:gridCol w="1644225">
                  <a:extLst>
                    <a:ext uri="{9D8B030D-6E8A-4147-A177-3AD203B41FA5}">
                      <a16:colId xmlns:a16="http://schemas.microsoft.com/office/drawing/2014/main" val="20002"/>
                    </a:ext>
                  </a:extLst>
                </a:gridCol>
                <a:gridCol w="3175375">
                  <a:extLst>
                    <a:ext uri="{9D8B030D-6E8A-4147-A177-3AD203B41FA5}">
                      <a16:colId xmlns:a16="http://schemas.microsoft.com/office/drawing/2014/main" val="20003"/>
                    </a:ext>
                  </a:extLst>
                </a:gridCol>
              </a:tblGrid>
              <a:tr h="381000">
                <a:tc>
                  <a:txBody>
                    <a:bodyPr/>
                    <a:lstStyle/>
                    <a:p>
                      <a:pPr lvl="0">
                        <a:spcBef>
                          <a:spcPts val="0"/>
                        </a:spcBef>
                        <a:buNone/>
                      </a:pPr>
                      <a:r>
                        <a:rPr lang="en">
                          <a:latin typeface="Sanchez"/>
                          <a:ea typeface="Sanchez"/>
                          <a:cs typeface="Sanchez"/>
                          <a:sym typeface="Sanchez"/>
                        </a:rPr>
                        <a:t>Display Name</a:t>
                      </a:r>
                    </a:p>
                  </a:txBody>
                  <a:tcPr marL="91425" marR="91425" marT="91425" marB="91425"/>
                </a:tc>
                <a:tc>
                  <a:txBody>
                    <a:bodyPr/>
                    <a:lstStyle/>
                    <a:p>
                      <a:pPr lvl="0">
                        <a:spcBef>
                          <a:spcPts val="0"/>
                        </a:spcBef>
                        <a:buNone/>
                      </a:pPr>
                      <a:r>
                        <a:rPr lang="en">
                          <a:latin typeface="Sanchez"/>
                          <a:ea typeface="Sanchez"/>
                          <a:cs typeface="Sanchez"/>
                          <a:sym typeface="Sanchez"/>
                        </a:rPr>
                        <a:t>Data Type</a:t>
                      </a:r>
                    </a:p>
                  </a:txBody>
                  <a:tcPr marL="91425" marR="91425" marT="91425" marB="91425"/>
                </a:tc>
                <a:tc>
                  <a:txBody>
                    <a:bodyPr/>
                    <a:lstStyle/>
                    <a:p>
                      <a:pPr lvl="0">
                        <a:spcBef>
                          <a:spcPts val="0"/>
                        </a:spcBef>
                        <a:buNone/>
                      </a:pPr>
                      <a:r>
                        <a:rPr lang="en">
                          <a:latin typeface="Sanchez"/>
                          <a:ea typeface="Sanchez"/>
                          <a:cs typeface="Sanchez"/>
                          <a:sym typeface="Sanchez"/>
                        </a:rPr>
                        <a:t>Field Transform</a:t>
                      </a:r>
                    </a:p>
                  </a:txBody>
                  <a:tcPr marL="91425" marR="91425" marT="91425" marB="91425"/>
                </a:tc>
                <a:tc>
                  <a:txBody>
                    <a:bodyPr/>
                    <a:lstStyle/>
                    <a:p>
                      <a:pPr lvl="0">
                        <a:spcBef>
                          <a:spcPts val="0"/>
                        </a:spcBef>
                        <a:buNone/>
                      </a:pPr>
                      <a:r>
                        <a:rPr lang="en">
                          <a:latin typeface="Sanchez"/>
                          <a:ea typeface="Sanchez"/>
                          <a:cs typeface="Sanchez"/>
                          <a:sym typeface="Sanchez"/>
                        </a:rPr>
                        <a:t>Source</a:t>
                      </a:r>
                    </a:p>
                  </a:txBody>
                  <a:tcPr marL="91425" marR="91425" marT="91425" marB="91425"/>
                </a:tc>
                <a:extLst>
                  <a:ext uri="{0D108BD9-81ED-4DB2-BD59-A6C34878D82A}">
                    <a16:rowId xmlns:a16="http://schemas.microsoft.com/office/drawing/2014/main" val="10000"/>
                  </a:ext>
                </a:extLst>
              </a:tr>
              <a:tr h="381000">
                <a:tc>
                  <a:txBody>
                    <a:bodyPr/>
                    <a:lstStyle/>
                    <a:p>
                      <a:pPr lvl="0">
                        <a:spcBef>
                          <a:spcPts val="0"/>
                        </a:spcBef>
                        <a:buNone/>
                      </a:pPr>
                      <a:r>
                        <a:rPr lang="en">
                          <a:latin typeface="Sanchez"/>
                          <a:ea typeface="Sanchez"/>
                          <a:cs typeface="Sanchez"/>
                          <a:sym typeface="Sanchez"/>
                        </a:rPr>
                        <a:t>TCN Value</a:t>
                      </a:r>
                    </a:p>
                  </a:txBody>
                  <a:tcPr marL="91425" marR="91425" marT="91425" marB="91425"/>
                </a:tc>
                <a:tc>
                  <a:txBody>
                    <a:bodyPr/>
                    <a:lstStyle/>
                    <a:p>
                      <a:pPr lvl="0">
                        <a:spcBef>
                          <a:spcPts val="0"/>
                        </a:spcBef>
                        <a:buNone/>
                      </a:pPr>
                      <a:r>
                        <a:rPr lang="en">
                          <a:latin typeface="Sanchez"/>
                          <a:ea typeface="Sanchez"/>
                          <a:cs typeface="Sanchez"/>
                          <a:sym typeface="Sanchez"/>
                        </a:rPr>
                        <a:t>text</a:t>
                      </a:r>
                    </a:p>
                  </a:txBody>
                  <a:tcPr marL="91425" marR="91425" marT="91425" marB="91425"/>
                </a:tc>
                <a:tc>
                  <a:txBody>
                    <a:bodyPr/>
                    <a:lstStyle/>
                    <a:p>
                      <a:pPr lvl="0">
                        <a:spcBef>
                          <a:spcPts val="0"/>
                        </a:spcBef>
                        <a:buNone/>
                      </a:pPr>
                      <a:r>
                        <a:rPr lang="en">
                          <a:latin typeface="Sanchez"/>
                          <a:ea typeface="Sanchez"/>
                          <a:cs typeface="Sanchez"/>
                          <a:sym typeface="Sanchez"/>
                        </a:rPr>
                        <a:t>Raw Data</a:t>
                      </a:r>
                    </a:p>
                  </a:txBody>
                  <a:tcPr marL="91425" marR="91425" marT="91425" marB="91425"/>
                </a:tc>
                <a:tc>
                  <a:txBody>
                    <a:bodyPr/>
                    <a:lstStyle/>
                    <a:p>
                      <a:pPr lvl="0">
                        <a:spcBef>
                          <a:spcPts val="0"/>
                        </a:spcBef>
                        <a:buNone/>
                      </a:pPr>
                      <a:r>
                        <a:rPr lang="en">
                          <a:latin typeface="Sanchez"/>
                          <a:ea typeface="Sanchez"/>
                          <a:cs typeface="Sanchez"/>
                          <a:sym typeface="Sanchez"/>
                        </a:rPr>
                        <a:t>Bibliographic Record</a:t>
                      </a:r>
                    </a:p>
                  </a:txBody>
                  <a:tcPr marL="91425" marR="91425" marT="91425" marB="91425"/>
                </a:tc>
                <a:extLst>
                  <a:ext uri="{0D108BD9-81ED-4DB2-BD59-A6C34878D82A}">
                    <a16:rowId xmlns:a16="http://schemas.microsoft.com/office/drawing/2014/main" val="10001"/>
                  </a:ext>
                </a:extLst>
              </a:tr>
              <a:tr h="381000">
                <a:tc>
                  <a:txBody>
                    <a:bodyPr/>
                    <a:lstStyle/>
                    <a:p>
                      <a:pPr lvl="0">
                        <a:spcBef>
                          <a:spcPts val="0"/>
                        </a:spcBef>
                        <a:buNone/>
                      </a:pPr>
                      <a:r>
                        <a:rPr lang="en">
                          <a:latin typeface="Sanchez"/>
                          <a:ea typeface="Sanchez"/>
                          <a:cs typeface="Sanchez"/>
                          <a:sym typeface="Sanchez"/>
                        </a:rPr>
                        <a:t>Title</a:t>
                      </a:r>
                    </a:p>
                  </a:txBody>
                  <a:tcPr marL="91425" marR="91425" marT="91425" marB="91425"/>
                </a:tc>
                <a:tc>
                  <a:txBody>
                    <a:bodyPr/>
                    <a:lstStyle/>
                    <a:p>
                      <a:pPr lvl="0">
                        <a:spcBef>
                          <a:spcPts val="0"/>
                        </a:spcBef>
                        <a:buNone/>
                      </a:pPr>
                      <a:r>
                        <a:rPr lang="en">
                          <a:latin typeface="Sanchez"/>
                          <a:ea typeface="Sanchez"/>
                          <a:cs typeface="Sanchez"/>
                          <a:sym typeface="Sanchez"/>
                        </a:rPr>
                        <a:t>text</a:t>
                      </a:r>
                    </a:p>
                  </a:txBody>
                  <a:tcPr marL="91425" marR="91425" marT="91425" marB="91425"/>
                </a:tc>
                <a:tc>
                  <a:txBody>
                    <a:bodyPr/>
                    <a:lstStyle/>
                    <a:p>
                      <a:pPr lvl="0" rtl="0">
                        <a:spcBef>
                          <a:spcPts val="0"/>
                        </a:spcBef>
                        <a:buNone/>
                      </a:pPr>
                      <a:r>
                        <a:rPr lang="en">
                          <a:latin typeface="Sanchez"/>
                          <a:ea typeface="Sanchez"/>
                          <a:cs typeface="Sanchez"/>
                          <a:sym typeface="Sanchez"/>
                        </a:rPr>
                        <a:t>Raw Data</a:t>
                      </a:r>
                    </a:p>
                  </a:txBody>
                  <a:tcPr marL="91425" marR="91425" marT="91425" marB="91425"/>
                </a:tc>
                <a:tc>
                  <a:txBody>
                    <a:bodyPr/>
                    <a:lstStyle/>
                    <a:p>
                      <a:pPr lvl="0" rtl="0">
                        <a:spcBef>
                          <a:spcPts val="0"/>
                        </a:spcBef>
                        <a:buClr>
                          <a:schemeClr val="dk1"/>
                        </a:buClr>
                        <a:buSzPct val="78571"/>
                        <a:buFont typeface="Arial"/>
                        <a:buNone/>
                      </a:pPr>
                      <a:r>
                        <a:rPr lang="en">
                          <a:solidFill>
                            <a:schemeClr val="dk1"/>
                          </a:solidFill>
                          <a:latin typeface="Sanchez"/>
                          <a:ea typeface="Sanchez"/>
                          <a:cs typeface="Sanchez"/>
                          <a:sym typeface="Sanchez"/>
                        </a:rPr>
                        <a:t>Bibliographic Record::Simple Record Extract</a:t>
                      </a:r>
                    </a:p>
                  </a:txBody>
                  <a:tcPr marL="91425" marR="91425" marT="91425" marB="91425"/>
                </a:tc>
                <a:extLst>
                  <a:ext uri="{0D108BD9-81ED-4DB2-BD59-A6C34878D82A}">
                    <a16:rowId xmlns:a16="http://schemas.microsoft.com/office/drawing/2014/main" val="10002"/>
                  </a:ext>
                </a:extLst>
              </a:tr>
              <a:tr h="381000">
                <a:tc>
                  <a:txBody>
                    <a:bodyPr/>
                    <a:lstStyle/>
                    <a:p>
                      <a:pPr lvl="0">
                        <a:spcBef>
                          <a:spcPts val="0"/>
                        </a:spcBef>
                        <a:buNone/>
                      </a:pPr>
                      <a:r>
                        <a:rPr lang="en">
                          <a:latin typeface="Sanchez"/>
                          <a:ea typeface="Sanchez"/>
                          <a:cs typeface="Sanchez"/>
                          <a:sym typeface="Sanchez"/>
                        </a:rPr>
                        <a:t>Author</a:t>
                      </a:r>
                    </a:p>
                  </a:txBody>
                  <a:tcPr marL="91425" marR="91425" marT="91425" marB="91425"/>
                </a:tc>
                <a:tc>
                  <a:txBody>
                    <a:bodyPr/>
                    <a:lstStyle/>
                    <a:p>
                      <a:pPr lvl="0">
                        <a:spcBef>
                          <a:spcPts val="0"/>
                        </a:spcBef>
                        <a:buNone/>
                      </a:pPr>
                      <a:r>
                        <a:rPr lang="en">
                          <a:latin typeface="Sanchez"/>
                          <a:ea typeface="Sanchez"/>
                          <a:cs typeface="Sanchez"/>
                          <a:sym typeface="Sanchez"/>
                        </a:rPr>
                        <a:t>text</a:t>
                      </a:r>
                    </a:p>
                  </a:txBody>
                  <a:tcPr marL="91425" marR="91425" marT="91425" marB="91425"/>
                </a:tc>
                <a:tc>
                  <a:txBody>
                    <a:bodyPr/>
                    <a:lstStyle/>
                    <a:p>
                      <a:pPr lvl="0">
                        <a:spcBef>
                          <a:spcPts val="0"/>
                        </a:spcBef>
                        <a:buClr>
                          <a:schemeClr val="dk1"/>
                        </a:buClr>
                        <a:buSzPct val="78571"/>
                        <a:buFont typeface="Arial"/>
                        <a:buNone/>
                      </a:pPr>
                      <a:r>
                        <a:rPr lang="en">
                          <a:solidFill>
                            <a:schemeClr val="dk1"/>
                          </a:solidFill>
                          <a:latin typeface="Sanchez"/>
                          <a:ea typeface="Sanchez"/>
                          <a:cs typeface="Sanchez"/>
                          <a:sym typeface="Sanchez"/>
                        </a:rPr>
                        <a:t>Raw Data</a:t>
                      </a:r>
                    </a:p>
                  </a:txBody>
                  <a:tcPr marL="91425" marR="91425" marT="91425" marB="91425"/>
                </a:tc>
                <a:tc>
                  <a:txBody>
                    <a:bodyPr/>
                    <a:lstStyle/>
                    <a:p>
                      <a:pPr lvl="0">
                        <a:spcBef>
                          <a:spcPts val="0"/>
                        </a:spcBef>
                        <a:buClr>
                          <a:schemeClr val="dk1"/>
                        </a:buClr>
                        <a:buSzPct val="78571"/>
                        <a:buFont typeface="Arial"/>
                        <a:buNone/>
                      </a:pPr>
                      <a:r>
                        <a:rPr lang="en">
                          <a:solidFill>
                            <a:schemeClr val="dk1"/>
                          </a:solidFill>
                          <a:latin typeface="Sanchez"/>
                          <a:ea typeface="Sanchez"/>
                          <a:cs typeface="Sanchez"/>
                          <a:sym typeface="Sanchez"/>
                        </a:rPr>
                        <a:t>Bibliographic Record::Simple Record Extract</a:t>
                      </a:r>
                    </a:p>
                  </a:txBody>
                  <a:tcPr marL="91425" marR="91425" marT="91425" marB="91425"/>
                </a:tc>
                <a:extLst>
                  <a:ext uri="{0D108BD9-81ED-4DB2-BD59-A6C34878D82A}">
                    <a16:rowId xmlns:a16="http://schemas.microsoft.com/office/drawing/2014/main" val="10003"/>
                  </a:ext>
                </a:extLst>
              </a:tr>
              <a:tr h="381000">
                <a:tc>
                  <a:txBody>
                    <a:bodyPr/>
                    <a:lstStyle/>
                    <a:p>
                      <a:pPr lvl="0">
                        <a:spcBef>
                          <a:spcPts val="0"/>
                        </a:spcBef>
                        <a:buNone/>
                      </a:pPr>
                      <a:r>
                        <a:rPr lang="en">
                          <a:latin typeface="Sanchez"/>
                          <a:ea typeface="Sanchez"/>
                          <a:cs typeface="Sanchez"/>
                          <a:sym typeface="Sanchez"/>
                        </a:rPr>
                        <a:t>ISBN</a:t>
                      </a:r>
                    </a:p>
                  </a:txBody>
                  <a:tcPr marL="91425" marR="91425" marT="91425" marB="91425"/>
                </a:tc>
                <a:tc>
                  <a:txBody>
                    <a:bodyPr/>
                    <a:lstStyle/>
                    <a:p>
                      <a:pPr lvl="0">
                        <a:spcBef>
                          <a:spcPts val="0"/>
                        </a:spcBef>
                        <a:buNone/>
                      </a:pPr>
                      <a:r>
                        <a:rPr lang="en">
                          <a:latin typeface="Sanchez"/>
                          <a:ea typeface="Sanchez"/>
                          <a:cs typeface="Sanchez"/>
                          <a:sym typeface="Sanchez"/>
                        </a:rPr>
                        <a:t>text</a:t>
                      </a:r>
                    </a:p>
                  </a:txBody>
                  <a:tcPr marL="91425" marR="91425" marT="91425" marB="91425"/>
                </a:tc>
                <a:tc>
                  <a:txBody>
                    <a:bodyPr/>
                    <a:lstStyle/>
                    <a:p>
                      <a:pPr lvl="0">
                        <a:spcBef>
                          <a:spcPts val="0"/>
                        </a:spcBef>
                        <a:buClr>
                          <a:schemeClr val="dk1"/>
                        </a:buClr>
                        <a:buSzPct val="78571"/>
                        <a:buFont typeface="Arial"/>
                        <a:buNone/>
                      </a:pPr>
                      <a:r>
                        <a:rPr lang="en">
                          <a:solidFill>
                            <a:schemeClr val="dk1"/>
                          </a:solidFill>
                          <a:latin typeface="Sanchez"/>
                          <a:ea typeface="Sanchez"/>
                          <a:cs typeface="Sanchez"/>
                          <a:sym typeface="Sanchez"/>
                        </a:rPr>
                        <a:t>Raw Data</a:t>
                      </a:r>
                    </a:p>
                  </a:txBody>
                  <a:tcPr marL="91425" marR="91425" marT="91425" marB="91425"/>
                </a:tc>
                <a:tc>
                  <a:txBody>
                    <a:bodyPr/>
                    <a:lstStyle/>
                    <a:p>
                      <a:pPr lvl="0">
                        <a:spcBef>
                          <a:spcPts val="0"/>
                        </a:spcBef>
                        <a:buClr>
                          <a:schemeClr val="dk1"/>
                        </a:buClr>
                        <a:buSzPct val="78571"/>
                        <a:buFont typeface="Arial"/>
                        <a:buNone/>
                      </a:pPr>
                      <a:r>
                        <a:rPr lang="en">
                          <a:solidFill>
                            <a:schemeClr val="dk1"/>
                          </a:solidFill>
                          <a:latin typeface="Sanchez"/>
                          <a:ea typeface="Sanchez"/>
                          <a:cs typeface="Sanchez"/>
                          <a:sym typeface="Sanchez"/>
                        </a:rPr>
                        <a:t>Bibliographic Record::Simple Record Extract</a:t>
                      </a:r>
                    </a:p>
                  </a:txBody>
                  <a:tcPr marL="91425" marR="91425" marT="91425" marB="91425"/>
                </a:tc>
                <a:extLst>
                  <a:ext uri="{0D108BD9-81ED-4DB2-BD59-A6C34878D82A}">
                    <a16:rowId xmlns:a16="http://schemas.microsoft.com/office/drawing/2014/main" val="10004"/>
                  </a:ext>
                </a:extLst>
              </a:tr>
              <a:tr h="381000">
                <a:tc>
                  <a:txBody>
                    <a:bodyPr/>
                    <a:lstStyle/>
                    <a:p>
                      <a:pPr lvl="0">
                        <a:spcBef>
                          <a:spcPts val="0"/>
                        </a:spcBef>
                        <a:buNone/>
                      </a:pPr>
                      <a:r>
                        <a:rPr lang="en">
                          <a:latin typeface="Sanchez"/>
                          <a:ea typeface="Sanchez"/>
                          <a:cs typeface="Sanchez"/>
                          <a:sym typeface="Sanchez"/>
                        </a:rPr>
                        <a:t>Subfield Value</a:t>
                      </a:r>
                    </a:p>
                  </a:txBody>
                  <a:tcPr marL="91425" marR="91425" marT="91425" marB="91425"/>
                </a:tc>
                <a:tc>
                  <a:txBody>
                    <a:bodyPr/>
                    <a:lstStyle/>
                    <a:p>
                      <a:pPr lvl="0">
                        <a:spcBef>
                          <a:spcPts val="0"/>
                        </a:spcBef>
                        <a:buNone/>
                      </a:pPr>
                      <a:r>
                        <a:rPr lang="en">
                          <a:latin typeface="Sanchez"/>
                          <a:ea typeface="Sanchez"/>
                          <a:cs typeface="Sanchez"/>
                          <a:sym typeface="Sanchez"/>
                        </a:rPr>
                        <a:t>text</a:t>
                      </a:r>
                    </a:p>
                  </a:txBody>
                  <a:tcPr marL="91425" marR="91425" marT="91425" marB="91425"/>
                </a:tc>
                <a:tc>
                  <a:txBody>
                    <a:bodyPr/>
                    <a:lstStyle/>
                    <a:p>
                      <a:pPr lvl="0">
                        <a:spcBef>
                          <a:spcPts val="0"/>
                        </a:spcBef>
                        <a:buClr>
                          <a:schemeClr val="dk1"/>
                        </a:buClr>
                        <a:buSzPct val="78571"/>
                        <a:buFont typeface="Arial"/>
                        <a:buNone/>
                      </a:pPr>
                      <a:r>
                        <a:rPr lang="en">
                          <a:solidFill>
                            <a:schemeClr val="dk1"/>
                          </a:solidFill>
                          <a:latin typeface="Sanchez"/>
                          <a:ea typeface="Sanchez"/>
                          <a:cs typeface="Sanchez"/>
                          <a:sym typeface="Sanchez"/>
                        </a:rPr>
                        <a:t>Raw Data</a:t>
                      </a:r>
                    </a:p>
                  </a:txBody>
                  <a:tcPr marL="91425" marR="91425" marT="91425" marB="91425"/>
                </a:tc>
                <a:tc>
                  <a:txBody>
                    <a:bodyPr/>
                    <a:lstStyle/>
                    <a:p>
                      <a:pPr lvl="0">
                        <a:spcBef>
                          <a:spcPts val="0"/>
                        </a:spcBef>
                        <a:buClr>
                          <a:schemeClr val="dk1"/>
                        </a:buClr>
                        <a:buSzPct val="78571"/>
                        <a:buFont typeface="Arial"/>
                        <a:buNone/>
                      </a:pPr>
                      <a:r>
                        <a:rPr lang="en">
                          <a:solidFill>
                            <a:schemeClr val="dk1"/>
                          </a:solidFill>
                          <a:latin typeface="Sanchez"/>
                          <a:ea typeface="Sanchez"/>
                          <a:cs typeface="Sanchez"/>
                          <a:sym typeface="Sanchez"/>
                        </a:rPr>
                        <a:t>Bibliographic Record::Flattened MARC Fields</a:t>
                      </a:r>
                    </a:p>
                  </a:txBody>
                  <a:tcPr marL="91425" marR="91425" marT="91425" marB="91425"/>
                </a:tc>
                <a:extLst>
                  <a:ext uri="{0D108BD9-81ED-4DB2-BD59-A6C34878D82A}">
                    <a16:rowId xmlns:a16="http://schemas.microsoft.com/office/drawing/2014/main" val="10005"/>
                  </a:ext>
                </a:extLst>
              </a:tr>
            </a:tbl>
          </a:graphicData>
        </a:graphic>
      </p:graphicFrame>
      <p:pic>
        <p:nvPicPr>
          <p:cNvPr id="331" name="Shape 331" descr="NC_Cardinal2560x1440.png"/>
          <p:cNvPicPr preferRelativeResize="0"/>
          <p:nvPr/>
        </p:nvPicPr>
        <p:blipFill>
          <a:blip r:embed="rId3">
            <a:alphaModFix/>
          </a:blip>
          <a:stretch>
            <a:fillRect/>
          </a:stretch>
        </p:blipFill>
        <p:spPr>
          <a:xfrm>
            <a:off x="145303" y="4366375"/>
            <a:ext cx="1381548" cy="77712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Shape 336"/>
          <p:cNvSpPr txBox="1">
            <a:spLocks noGrp="1"/>
          </p:cNvSpPr>
          <p:nvPr>
            <p:ph type="title"/>
          </p:nvPr>
        </p:nvSpPr>
        <p:spPr>
          <a:xfrm>
            <a:off x="311700" y="240600"/>
            <a:ext cx="8520600" cy="777000"/>
          </a:xfrm>
          <a:prstGeom prst="rect">
            <a:avLst/>
          </a:prstGeom>
        </p:spPr>
        <p:txBody>
          <a:bodyPr lIns="91425" tIns="91425" rIns="91425" bIns="91425" anchor="t" anchorCtr="0">
            <a:noAutofit/>
          </a:bodyPr>
          <a:lstStyle/>
          <a:p>
            <a:pPr lvl="0">
              <a:spcBef>
                <a:spcPts val="0"/>
              </a:spcBef>
              <a:buClr>
                <a:schemeClr val="dk1"/>
              </a:buClr>
              <a:buSzPct val="30555"/>
              <a:buFont typeface="Arial"/>
              <a:buNone/>
            </a:pPr>
            <a:r>
              <a:rPr lang="en" sz="3600">
                <a:latin typeface="Sanchez"/>
                <a:ea typeface="Sanchez"/>
                <a:cs typeface="Sanchez"/>
                <a:sym typeface="Sanchez"/>
              </a:rPr>
              <a:t>Reporting on a subfield - Filters</a:t>
            </a:r>
          </a:p>
        </p:txBody>
      </p:sp>
      <p:graphicFrame>
        <p:nvGraphicFramePr>
          <p:cNvPr id="337" name="Shape 337"/>
          <p:cNvGraphicFramePr/>
          <p:nvPr/>
        </p:nvGraphicFramePr>
        <p:xfrm>
          <a:off x="548737" y="1219800"/>
          <a:ext cx="3000000" cy="3000000"/>
        </p:xfrm>
        <a:graphic>
          <a:graphicData uri="http://schemas.openxmlformats.org/drawingml/2006/table">
            <a:tbl>
              <a:tblPr>
                <a:noFill/>
                <a:tableStyleId>{642DE638-59D3-4942-9459-FF68441307A7}</a:tableStyleId>
              </a:tblPr>
              <a:tblGrid>
                <a:gridCol w="1234700">
                  <a:extLst>
                    <a:ext uri="{9D8B030D-6E8A-4147-A177-3AD203B41FA5}">
                      <a16:colId xmlns:a16="http://schemas.microsoft.com/office/drawing/2014/main" val="20000"/>
                    </a:ext>
                  </a:extLst>
                </a:gridCol>
                <a:gridCol w="1681650">
                  <a:extLst>
                    <a:ext uri="{9D8B030D-6E8A-4147-A177-3AD203B41FA5}">
                      <a16:colId xmlns:a16="http://schemas.microsoft.com/office/drawing/2014/main" val="20001"/>
                    </a:ext>
                  </a:extLst>
                </a:gridCol>
                <a:gridCol w="2036625">
                  <a:extLst>
                    <a:ext uri="{9D8B030D-6E8A-4147-A177-3AD203B41FA5}">
                      <a16:colId xmlns:a16="http://schemas.microsoft.com/office/drawing/2014/main" val="20002"/>
                    </a:ext>
                  </a:extLst>
                </a:gridCol>
                <a:gridCol w="815250">
                  <a:extLst>
                    <a:ext uri="{9D8B030D-6E8A-4147-A177-3AD203B41FA5}">
                      <a16:colId xmlns:a16="http://schemas.microsoft.com/office/drawing/2014/main" val="20003"/>
                    </a:ext>
                  </a:extLst>
                </a:gridCol>
                <a:gridCol w="2315600">
                  <a:extLst>
                    <a:ext uri="{9D8B030D-6E8A-4147-A177-3AD203B41FA5}">
                      <a16:colId xmlns:a16="http://schemas.microsoft.com/office/drawing/2014/main" val="20004"/>
                    </a:ext>
                  </a:extLst>
                </a:gridCol>
              </a:tblGrid>
              <a:tr h="381000">
                <a:tc>
                  <a:txBody>
                    <a:bodyPr/>
                    <a:lstStyle/>
                    <a:p>
                      <a:pPr lvl="0" rtl="0">
                        <a:spcBef>
                          <a:spcPts val="0"/>
                        </a:spcBef>
                        <a:buNone/>
                      </a:pPr>
                      <a:r>
                        <a:rPr lang="en">
                          <a:latin typeface="Sanchez"/>
                          <a:ea typeface="Sanchez"/>
                          <a:cs typeface="Sanchez"/>
                          <a:sym typeface="Sanchez"/>
                        </a:rPr>
                        <a:t>Filter Field</a:t>
                      </a:r>
                    </a:p>
                  </a:txBody>
                  <a:tcPr marL="91425" marR="91425" marT="91425" marB="91425"/>
                </a:tc>
                <a:tc>
                  <a:txBody>
                    <a:bodyPr/>
                    <a:lstStyle/>
                    <a:p>
                      <a:pPr lvl="0" rtl="0">
                        <a:spcBef>
                          <a:spcPts val="0"/>
                        </a:spcBef>
                        <a:buNone/>
                      </a:pPr>
                      <a:r>
                        <a:rPr lang="en">
                          <a:latin typeface="Sanchez"/>
                          <a:ea typeface="Sanchez"/>
                          <a:cs typeface="Sanchez"/>
                          <a:sym typeface="Sanchez"/>
                        </a:rPr>
                        <a:t>Field Transform</a:t>
                      </a:r>
                    </a:p>
                  </a:txBody>
                  <a:tcPr marL="91425" marR="91425" marT="91425" marB="91425">
                    <a:lnB w="9525" cap="flat" cmpd="sng">
                      <a:solidFill>
                        <a:srgbClr val="9E9E9E"/>
                      </a:solidFill>
                      <a:prstDash val="solid"/>
                      <a:round/>
                      <a:headEnd type="none" w="med" len="med"/>
                      <a:tailEnd type="none" w="med" len="med"/>
                    </a:lnB>
                  </a:tcPr>
                </a:tc>
                <a:tc>
                  <a:txBody>
                    <a:bodyPr/>
                    <a:lstStyle/>
                    <a:p>
                      <a:pPr lvl="0" rtl="0">
                        <a:spcBef>
                          <a:spcPts val="0"/>
                        </a:spcBef>
                        <a:buNone/>
                      </a:pPr>
                      <a:r>
                        <a:rPr lang="en">
                          <a:latin typeface="Sanchez"/>
                          <a:ea typeface="Sanchez"/>
                          <a:cs typeface="Sanchez"/>
                          <a:sym typeface="Sanchez"/>
                        </a:rPr>
                        <a:t>Operator</a:t>
                      </a:r>
                    </a:p>
                  </a:txBody>
                  <a:tcPr marL="91425" marR="91425" marT="91425" marB="91425"/>
                </a:tc>
                <a:tc>
                  <a:txBody>
                    <a:bodyPr/>
                    <a:lstStyle/>
                    <a:p>
                      <a:pPr lvl="0" rtl="0">
                        <a:spcBef>
                          <a:spcPts val="0"/>
                        </a:spcBef>
                        <a:buNone/>
                      </a:pPr>
                      <a:r>
                        <a:rPr lang="en">
                          <a:latin typeface="Sanchez"/>
                          <a:ea typeface="Sanchez"/>
                          <a:cs typeface="Sanchez"/>
                          <a:sym typeface="Sanchez"/>
                        </a:rPr>
                        <a:t>Value</a:t>
                      </a:r>
                    </a:p>
                  </a:txBody>
                  <a:tcPr marL="91425" marR="91425" marT="91425" marB="91425"/>
                </a:tc>
                <a:tc>
                  <a:txBody>
                    <a:bodyPr/>
                    <a:lstStyle/>
                    <a:p>
                      <a:pPr lvl="0" rtl="0">
                        <a:spcBef>
                          <a:spcPts val="0"/>
                        </a:spcBef>
                        <a:buNone/>
                      </a:pPr>
                      <a:r>
                        <a:rPr lang="en">
                          <a:latin typeface="Sanchez"/>
                          <a:ea typeface="Sanchez"/>
                          <a:cs typeface="Sanchez"/>
                          <a:sym typeface="Sanchez"/>
                        </a:rPr>
                        <a:t>Source</a:t>
                      </a:r>
                    </a:p>
                  </a:txBody>
                  <a:tcPr marL="91425" marR="91425" marT="91425" marB="91425"/>
                </a:tc>
                <a:extLst>
                  <a:ext uri="{0D108BD9-81ED-4DB2-BD59-A6C34878D82A}">
                    <a16:rowId xmlns:a16="http://schemas.microsoft.com/office/drawing/2014/main" val="10000"/>
                  </a:ext>
                </a:extLst>
              </a:tr>
              <a:tr h="381000">
                <a:tc>
                  <a:txBody>
                    <a:bodyPr/>
                    <a:lstStyle/>
                    <a:p>
                      <a:pPr lvl="0" rtl="0">
                        <a:spcBef>
                          <a:spcPts val="0"/>
                        </a:spcBef>
                        <a:buNone/>
                      </a:pPr>
                      <a:r>
                        <a:rPr lang="en">
                          <a:latin typeface="Sanchez"/>
                          <a:ea typeface="Sanchez"/>
                          <a:cs typeface="Sanchez"/>
                          <a:sym typeface="Sanchez"/>
                        </a:rPr>
                        <a:t>Is Deleted?</a:t>
                      </a:r>
                    </a:p>
                  </a:txBody>
                  <a:tcPr marL="91425" marR="91425" marT="91425" marB="91425">
                    <a:lnR w="9525" cap="flat" cmpd="sng">
                      <a:solidFill>
                        <a:srgbClr val="9E9E9E"/>
                      </a:solidFill>
                      <a:prstDash val="solid"/>
                      <a:round/>
                      <a:headEnd type="none" w="med" len="med"/>
                      <a:tailEnd type="none" w="med" len="med"/>
                    </a:lnR>
                  </a:tcPr>
                </a:tc>
                <a:tc>
                  <a:txBody>
                    <a:bodyPr/>
                    <a:lstStyle/>
                    <a:p>
                      <a:pPr lvl="0" rtl="0">
                        <a:spcBef>
                          <a:spcPts val="0"/>
                        </a:spcBef>
                        <a:buNone/>
                      </a:pPr>
                      <a:r>
                        <a:rPr lang="en">
                          <a:latin typeface="Sanchez"/>
                          <a:ea typeface="Sanchez"/>
                          <a:cs typeface="Sanchez"/>
                          <a:sym typeface="Sanchez"/>
                        </a:rPr>
                        <a:t>Raw Data</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latin typeface="Sanchez"/>
                          <a:ea typeface="Sanchez"/>
                          <a:cs typeface="Sanchez"/>
                          <a:sym typeface="Sanchez"/>
                        </a:rPr>
                        <a:t>Equals</a:t>
                      </a:r>
                    </a:p>
                  </a:txBody>
                  <a:tcPr marL="91425" marR="91425" marT="91425" marB="91425">
                    <a:lnL w="9525" cap="flat" cmpd="sng">
                      <a:solidFill>
                        <a:srgbClr val="9E9E9E"/>
                      </a:solidFill>
                      <a:prstDash val="solid"/>
                      <a:round/>
                      <a:headEnd type="none" w="med" len="med"/>
                      <a:tailEnd type="none" w="med" len="med"/>
                    </a:lnL>
                  </a:tcPr>
                </a:tc>
                <a:tc>
                  <a:txBody>
                    <a:bodyPr/>
                    <a:lstStyle/>
                    <a:p>
                      <a:pPr lvl="0" rtl="0">
                        <a:spcBef>
                          <a:spcPts val="0"/>
                        </a:spcBef>
                        <a:buNone/>
                      </a:pPr>
                      <a:r>
                        <a:rPr lang="en">
                          <a:latin typeface="Sanchez"/>
                          <a:ea typeface="Sanchez"/>
                          <a:cs typeface="Sanchez"/>
                          <a:sym typeface="Sanchez"/>
                        </a:rPr>
                        <a:t>False</a:t>
                      </a:r>
                    </a:p>
                  </a:txBody>
                  <a:tcPr marL="91425" marR="91425" marT="91425" marB="91425"/>
                </a:tc>
                <a:tc>
                  <a:txBody>
                    <a:bodyPr/>
                    <a:lstStyle/>
                    <a:p>
                      <a:pPr lvl="0" rtl="0">
                        <a:spcBef>
                          <a:spcPts val="0"/>
                        </a:spcBef>
                        <a:buNone/>
                      </a:pPr>
                      <a:r>
                        <a:rPr lang="en">
                          <a:latin typeface="Sanchez"/>
                          <a:ea typeface="Sanchez"/>
                          <a:cs typeface="Sanchez"/>
                          <a:sym typeface="Sanchez"/>
                        </a:rPr>
                        <a:t>Bibliographic Record</a:t>
                      </a:r>
                    </a:p>
                  </a:txBody>
                  <a:tcPr marL="91425" marR="91425" marT="91425" marB="91425"/>
                </a:tc>
                <a:extLst>
                  <a:ext uri="{0D108BD9-81ED-4DB2-BD59-A6C34878D82A}">
                    <a16:rowId xmlns:a16="http://schemas.microsoft.com/office/drawing/2014/main" val="10001"/>
                  </a:ext>
                </a:extLst>
              </a:tr>
              <a:tr h="381000">
                <a:tc>
                  <a:txBody>
                    <a:bodyPr/>
                    <a:lstStyle/>
                    <a:p>
                      <a:pPr lvl="0" rtl="0">
                        <a:spcBef>
                          <a:spcPts val="0"/>
                        </a:spcBef>
                        <a:buNone/>
                      </a:pPr>
                      <a:r>
                        <a:rPr lang="en">
                          <a:latin typeface="Sanchez"/>
                          <a:ea typeface="Sanchez"/>
                          <a:cs typeface="Sanchez"/>
                          <a:sym typeface="Sanchez"/>
                        </a:rPr>
                        <a:t>Tag</a:t>
                      </a:r>
                    </a:p>
                  </a:txBody>
                  <a:tcPr marL="91425" marR="91425" marT="91425" marB="91425">
                    <a:lnR w="9525" cap="flat" cmpd="sng">
                      <a:solidFill>
                        <a:srgbClr val="9E9E9E"/>
                      </a:solidFill>
                      <a:prstDash val="solid"/>
                      <a:round/>
                      <a:headEnd type="none" w="med" len="med"/>
                      <a:tailEnd type="none" w="med" len="med"/>
                    </a:lnR>
                  </a:tcPr>
                </a:tc>
                <a:tc>
                  <a:txBody>
                    <a:bodyPr/>
                    <a:lstStyle/>
                    <a:p>
                      <a:pPr lvl="0" rtl="0">
                        <a:spcBef>
                          <a:spcPts val="0"/>
                        </a:spcBef>
                        <a:buNone/>
                      </a:pPr>
                      <a:r>
                        <a:rPr lang="en">
                          <a:latin typeface="Sanchez"/>
                          <a:ea typeface="Sanchez"/>
                          <a:cs typeface="Sanchez"/>
                          <a:sym typeface="Sanchez"/>
                        </a:rPr>
                        <a:t>Raw Data</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latin typeface="Sanchez"/>
                          <a:ea typeface="Sanchez"/>
                          <a:cs typeface="Sanchez"/>
                          <a:sym typeface="Sanchez"/>
                        </a:rPr>
                        <a:t>Contains Matching substring (ignore case)</a:t>
                      </a:r>
                    </a:p>
                  </a:txBody>
                  <a:tcPr marL="91425" marR="91425" marT="91425" marB="91425">
                    <a:lnL w="9525" cap="flat" cmpd="sng">
                      <a:solidFill>
                        <a:srgbClr val="9E9E9E"/>
                      </a:solidFill>
                      <a:prstDash val="solid"/>
                      <a:round/>
                      <a:headEnd type="none" w="med" len="med"/>
                      <a:tailEnd type="none" w="med" len="med"/>
                    </a:lnL>
                  </a:tcPr>
                </a:tc>
                <a:tc>
                  <a:txBody>
                    <a:bodyPr/>
                    <a:lstStyle/>
                    <a:p>
                      <a:pPr lvl="0" rtl="0">
                        <a:spcBef>
                          <a:spcPts val="0"/>
                        </a:spcBef>
                        <a:buNone/>
                      </a:pPr>
                      <a:endParaRPr>
                        <a:solidFill>
                          <a:schemeClr val="dk1"/>
                        </a:solidFill>
                        <a:latin typeface="Sanchez"/>
                        <a:ea typeface="Sanchez"/>
                        <a:cs typeface="Sanchez"/>
                        <a:sym typeface="Sanchez"/>
                      </a:endParaRPr>
                    </a:p>
                  </a:txBody>
                  <a:tcPr marL="91425" marR="91425" marT="91425" marB="91425"/>
                </a:tc>
                <a:tc>
                  <a:txBody>
                    <a:bodyPr/>
                    <a:lstStyle/>
                    <a:p>
                      <a:pPr lvl="0" rtl="0">
                        <a:spcBef>
                          <a:spcPts val="0"/>
                        </a:spcBef>
                        <a:buNone/>
                      </a:pPr>
                      <a:r>
                        <a:rPr lang="en">
                          <a:solidFill>
                            <a:schemeClr val="dk1"/>
                          </a:solidFill>
                          <a:latin typeface="Sanchez"/>
                          <a:ea typeface="Sanchez"/>
                          <a:cs typeface="Sanchez"/>
                          <a:sym typeface="Sanchez"/>
                        </a:rPr>
                        <a:t>Bibliographic Record::Flattened MARC Fields</a:t>
                      </a:r>
                    </a:p>
                  </a:txBody>
                  <a:tcPr marL="91425" marR="91425" marT="91425" marB="91425"/>
                </a:tc>
                <a:extLst>
                  <a:ext uri="{0D108BD9-81ED-4DB2-BD59-A6C34878D82A}">
                    <a16:rowId xmlns:a16="http://schemas.microsoft.com/office/drawing/2014/main" val="10002"/>
                  </a:ext>
                </a:extLst>
              </a:tr>
              <a:tr h="381000">
                <a:tc>
                  <a:txBody>
                    <a:bodyPr/>
                    <a:lstStyle/>
                    <a:p>
                      <a:pPr lvl="0" rtl="0">
                        <a:spcBef>
                          <a:spcPts val="0"/>
                        </a:spcBef>
                        <a:buNone/>
                      </a:pPr>
                      <a:r>
                        <a:rPr lang="en">
                          <a:latin typeface="Sanchez"/>
                          <a:ea typeface="Sanchez"/>
                          <a:cs typeface="Sanchez"/>
                          <a:sym typeface="Sanchez"/>
                        </a:rPr>
                        <a:t>Subfield</a:t>
                      </a:r>
                    </a:p>
                  </a:txBody>
                  <a:tcPr marL="91425" marR="91425" marT="91425" marB="91425">
                    <a:lnR w="9525" cap="flat" cmpd="sng">
                      <a:solidFill>
                        <a:srgbClr val="9E9E9E"/>
                      </a:solidFill>
                      <a:prstDash val="solid"/>
                      <a:round/>
                      <a:headEnd type="none" w="med" len="med"/>
                      <a:tailEnd type="none" w="med" len="med"/>
                    </a:lnR>
                  </a:tcPr>
                </a:tc>
                <a:tc>
                  <a:txBody>
                    <a:bodyPr/>
                    <a:lstStyle/>
                    <a:p>
                      <a:pPr lvl="0" rtl="0">
                        <a:spcBef>
                          <a:spcPts val="0"/>
                        </a:spcBef>
                        <a:buNone/>
                      </a:pPr>
                      <a:r>
                        <a:rPr lang="en">
                          <a:solidFill>
                            <a:schemeClr val="dk1"/>
                          </a:solidFill>
                          <a:latin typeface="Sanchez"/>
                          <a:ea typeface="Sanchez"/>
                          <a:cs typeface="Sanchez"/>
                          <a:sym typeface="Sanchez"/>
                        </a:rPr>
                        <a:t>Raw Data</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dk1"/>
                          </a:solidFill>
                          <a:latin typeface="Sanchez"/>
                          <a:ea typeface="Sanchez"/>
                          <a:cs typeface="Sanchez"/>
                          <a:sym typeface="Sanchez"/>
                        </a:rPr>
                        <a:t>Contains Matching substring (ignore case)</a:t>
                      </a:r>
                    </a:p>
                  </a:txBody>
                  <a:tcPr marL="91425" marR="91425" marT="91425" marB="91425">
                    <a:lnL w="9525" cap="flat" cmpd="sng">
                      <a:solidFill>
                        <a:srgbClr val="9E9E9E"/>
                      </a:solidFill>
                      <a:prstDash val="solid"/>
                      <a:round/>
                      <a:headEnd type="none" w="med" len="med"/>
                      <a:tailEnd type="none" w="med" len="med"/>
                    </a:lnL>
                  </a:tcPr>
                </a:tc>
                <a:tc>
                  <a:txBody>
                    <a:bodyPr/>
                    <a:lstStyle/>
                    <a:p>
                      <a:pPr lvl="0" rtl="0">
                        <a:spcBef>
                          <a:spcPts val="0"/>
                        </a:spcBef>
                        <a:buNone/>
                      </a:pPr>
                      <a:endParaRPr>
                        <a:solidFill>
                          <a:schemeClr val="dk1"/>
                        </a:solidFill>
                        <a:latin typeface="Sanchez"/>
                        <a:ea typeface="Sanchez"/>
                        <a:cs typeface="Sanchez"/>
                        <a:sym typeface="Sanchez"/>
                      </a:endParaRPr>
                    </a:p>
                  </a:txBody>
                  <a:tcPr marL="91425" marR="91425" marT="91425" marB="91425"/>
                </a:tc>
                <a:tc>
                  <a:txBody>
                    <a:bodyPr/>
                    <a:lstStyle/>
                    <a:p>
                      <a:pPr lvl="0" rtl="0">
                        <a:spcBef>
                          <a:spcPts val="0"/>
                        </a:spcBef>
                        <a:buNone/>
                      </a:pPr>
                      <a:r>
                        <a:rPr lang="en">
                          <a:solidFill>
                            <a:schemeClr val="dk1"/>
                          </a:solidFill>
                          <a:latin typeface="Sanchez"/>
                          <a:ea typeface="Sanchez"/>
                          <a:cs typeface="Sanchez"/>
                          <a:sym typeface="Sanchez"/>
                        </a:rPr>
                        <a:t>Bibliographic Record::Flattened MARC Fields</a:t>
                      </a:r>
                    </a:p>
                  </a:txBody>
                  <a:tcPr marL="91425" marR="91425" marT="91425" marB="91425"/>
                </a:tc>
                <a:extLst>
                  <a:ext uri="{0D108BD9-81ED-4DB2-BD59-A6C34878D82A}">
                    <a16:rowId xmlns:a16="http://schemas.microsoft.com/office/drawing/2014/main" val="10003"/>
                  </a:ext>
                </a:extLst>
              </a:tr>
              <a:tr h="381000">
                <a:tc>
                  <a:txBody>
                    <a:bodyPr/>
                    <a:lstStyle/>
                    <a:p>
                      <a:pPr lvl="0" rtl="0">
                        <a:spcBef>
                          <a:spcPts val="0"/>
                        </a:spcBef>
                        <a:buNone/>
                      </a:pPr>
                      <a:r>
                        <a:rPr lang="en">
                          <a:latin typeface="Sanchez"/>
                          <a:ea typeface="Sanchez"/>
                          <a:cs typeface="Sanchez"/>
                          <a:sym typeface="Sanchez"/>
                        </a:rPr>
                        <a:t>Normalized Value</a:t>
                      </a:r>
                    </a:p>
                  </a:txBody>
                  <a:tcPr marL="91425" marR="91425" marT="91425" marB="91425">
                    <a:lnR w="9525" cap="flat" cmpd="sng">
                      <a:solidFill>
                        <a:srgbClr val="9E9E9E"/>
                      </a:solidFill>
                      <a:prstDash val="solid"/>
                      <a:round/>
                      <a:headEnd type="none" w="med" len="med"/>
                      <a:tailEnd type="none" w="med" len="med"/>
                    </a:lnR>
                  </a:tcPr>
                </a:tc>
                <a:tc>
                  <a:txBody>
                    <a:bodyPr/>
                    <a:lstStyle/>
                    <a:p>
                      <a:pPr lvl="0" rtl="0">
                        <a:spcBef>
                          <a:spcPts val="0"/>
                        </a:spcBef>
                        <a:buNone/>
                      </a:pPr>
                      <a:r>
                        <a:rPr lang="en">
                          <a:solidFill>
                            <a:schemeClr val="dk1"/>
                          </a:solidFill>
                          <a:latin typeface="Sanchez"/>
                          <a:ea typeface="Sanchez"/>
                          <a:cs typeface="Sanchez"/>
                          <a:sym typeface="Sanchez"/>
                        </a:rPr>
                        <a:t>Raw Data</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dk1"/>
                          </a:solidFill>
                          <a:latin typeface="Sanchez"/>
                          <a:ea typeface="Sanchez"/>
                          <a:cs typeface="Sanchez"/>
                          <a:sym typeface="Sanchez"/>
                        </a:rPr>
                        <a:t>Contains Matching substring (ignore case)</a:t>
                      </a:r>
                    </a:p>
                  </a:txBody>
                  <a:tcPr marL="91425" marR="91425" marT="91425" marB="91425">
                    <a:lnL w="9525" cap="flat" cmpd="sng">
                      <a:solidFill>
                        <a:srgbClr val="9E9E9E"/>
                      </a:solidFill>
                      <a:prstDash val="solid"/>
                      <a:round/>
                      <a:headEnd type="none" w="med" len="med"/>
                      <a:tailEnd type="none" w="med" len="med"/>
                    </a:lnL>
                  </a:tcPr>
                </a:tc>
                <a:tc>
                  <a:txBody>
                    <a:bodyPr/>
                    <a:lstStyle/>
                    <a:p>
                      <a:pPr lvl="0" rtl="0">
                        <a:spcBef>
                          <a:spcPts val="0"/>
                        </a:spcBef>
                        <a:buNone/>
                      </a:pPr>
                      <a:endParaRPr>
                        <a:solidFill>
                          <a:schemeClr val="dk1"/>
                        </a:solidFill>
                        <a:latin typeface="Sanchez"/>
                        <a:ea typeface="Sanchez"/>
                        <a:cs typeface="Sanchez"/>
                        <a:sym typeface="Sanchez"/>
                      </a:endParaRPr>
                    </a:p>
                  </a:txBody>
                  <a:tcPr marL="91425" marR="91425" marT="91425" marB="91425"/>
                </a:tc>
                <a:tc>
                  <a:txBody>
                    <a:bodyPr/>
                    <a:lstStyle/>
                    <a:p>
                      <a:pPr lvl="0" rtl="0">
                        <a:spcBef>
                          <a:spcPts val="0"/>
                        </a:spcBef>
                        <a:buNone/>
                      </a:pPr>
                      <a:r>
                        <a:rPr lang="en">
                          <a:solidFill>
                            <a:schemeClr val="dk1"/>
                          </a:solidFill>
                          <a:latin typeface="Sanchez"/>
                          <a:ea typeface="Sanchez"/>
                          <a:cs typeface="Sanchez"/>
                          <a:sym typeface="Sanchez"/>
                        </a:rPr>
                        <a:t>Bibliographic Record::Flattened MARC Fields</a:t>
                      </a:r>
                    </a:p>
                  </a:txBody>
                  <a:tcPr marL="91425" marR="91425" marT="91425" marB="91425"/>
                </a:tc>
                <a:extLst>
                  <a:ext uri="{0D108BD9-81ED-4DB2-BD59-A6C34878D82A}">
                    <a16:rowId xmlns:a16="http://schemas.microsoft.com/office/drawing/2014/main" val="10004"/>
                  </a:ext>
                </a:extLst>
              </a:tr>
            </a:tbl>
          </a:graphicData>
        </a:graphic>
      </p:graphicFrame>
      <p:pic>
        <p:nvPicPr>
          <p:cNvPr id="338" name="Shape 338" descr="NC_Cardinal2560x1440.png"/>
          <p:cNvPicPr preferRelativeResize="0"/>
          <p:nvPr/>
        </p:nvPicPr>
        <p:blipFill>
          <a:blip r:embed="rId3">
            <a:alphaModFix/>
          </a:blip>
          <a:stretch>
            <a:fillRect/>
          </a:stretch>
        </p:blipFill>
        <p:spPr>
          <a:xfrm>
            <a:off x="145303" y="4366375"/>
            <a:ext cx="1381548" cy="77712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Shape 343"/>
          <p:cNvSpPr txBox="1">
            <a:spLocks noGrp="1"/>
          </p:cNvSpPr>
          <p:nvPr>
            <p:ph type="title"/>
          </p:nvPr>
        </p:nvSpPr>
        <p:spPr>
          <a:xfrm>
            <a:off x="311700" y="347875"/>
            <a:ext cx="8520600" cy="669900"/>
          </a:xfrm>
          <a:prstGeom prst="rect">
            <a:avLst/>
          </a:prstGeom>
        </p:spPr>
        <p:txBody>
          <a:bodyPr lIns="91425" tIns="91425" rIns="91425" bIns="91425" anchor="t" anchorCtr="0">
            <a:noAutofit/>
          </a:bodyPr>
          <a:lstStyle/>
          <a:p>
            <a:pPr lvl="0">
              <a:spcBef>
                <a:spcPts val="0"/>
              </a:spcBef>
              <a:buNone/>
            </a:pPr>
            <a:r>
              <a:rPr lang="en" sz="3600">
                <a:latin typeface="Sanchez"/>
                <a:ea typeface="Sanchez"/>
                <a:cs typeface="Sanchez"/>
                <a:sym typeface="Sanchez"/>
              </a:rPr>
              <a:t>MARC Batch Edit - Add</a:t>
            </a:r>
          </a:p>
        </p:txBody>
      </p:sp>
      <p:pic>
        <p:nvPicPr>
          <p:cNvPr id="344" name="Shape 344" descr="NC_Cardinal2560x1440.png"/>
          <p:cNvPicPr preferRelativeResize="0"/>
          <p:nvPr/>
        </p:nvPicPr>
        <p:blipFill>
          <a:blip r:embed="rId3">
            <a:alphaModFix/>
          </a:blip>
          <a:stretch>
            <a:fillRect/>
          </a:stretch>
        </p:blipFill>
        <p:spPr>
          <a:xfrm>
            <a:off x="145303" y="4366375"/>
            <a:ext cx="1381548" cy="777124"/>
          </a:xfrm>
          <a:prstGeom prst="rect">
            <a:avLst/>
          </a:prstGeom>
          <a:noFill/>
          <a:ln>
            <a:noFill/>
          </a:ln>
        </p:spPr>
      </p:pic>
      <p:pic>
        <p:nvPicPr>
          <p:cNvPr id="345" name="Shape 345"/>
          <p:cNvPicPr preferRelativeResize="0"/>
          <p:nvPr/>
        </p:nvPicPr>
        <p:blipFill>
          <a:blip r:embed="rId4">
            <a:alphaModFix/>
          </a:blip>
          <a:stretch>
            <a:fillRect/>
          </a:stretch>
        </p:blipFill>
        <p:spPr>
          <a:xfrm>
            <a:off x="3054500" y="1017725"/>
            <a:ext cx="5777799" cy="396487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Shape 350"/>
          <p:cNvSpPr txBox="1">
            <a:spLocks noGrp="1"/>
          </p:cNvSpPr>
          <p:nvPr>
            <p:ph type="title"/>
          </p:nvPr>
        </p:nvSpPr>
        <p:spPr>
          <a:xfrm>
            <a:off x="311700" y="310600"/>
            <a:ext cx="8520600" cy="707100"/>
          </a:xfrm>
          <a:prstGeom prst="rect">
            <a:avLst/>
          </a:prstGeom>
        </p:spPr>
        <p:txBody>
          <a:bodyPr lIns="91425" tIns="91425" rIns="91425" bIns="91425" anchor="t" anchorCtr="0">
            <a:noAutofit/>
          </a:bodyPr>
          <a:lstStyle/>
          <a:p>
            <a:pPr lvl="0">
              <a:spcBef>
                <a:spcPts val="0"/>
              </a:spcBef>
              <a:buNone/>
            </a:pPr>
            <a:r>
              <a:rPr lang="en" sz="3600">
                <a:latin typeface="Sanchez"/>
                <a:ea typeface="Sanchez"/>
                <a:cs typeface="Sanchez"/>
                <a:sym typeface="Sanchez"/>
              </a:rPr>
              <a:t>MARC Batch Edit - Delete</a:t>
            </a:r>
          </a:p>
        </p:txBody>
      </p:sp>
      <p:pic>
        <p:nvPicPr>
          <p:cNvPr id="351" name="Shape 351"/>
          <p:cNvPicPr preferRelativeResize="0"/>
          <p:nvPr/>
        </p:nvPicPr>
        <p:blipFill>
          <a:blip r:embed="rId3">
            <a:alphaModFix/>
          </a:blip>
          <a:stretch>
            <a:fillRect/>
          </a:stretch>
        </p:blipFill>
        <p:spPr>
          <a:xfrm>
            <a:off x="3171599" y="1017725"/>
            <a:ext cx="5660700" cy="3921500"/>
          </a:xfrm>
          <a:prstGeom prst="rect">
            <a:avLst/>
          </a:prstGeom>
          <a:noFill/>
          <a:ln>
            <a:noFill/>
          </a:ln>
        </p:spPr>
      </p:pic>
      <p:pic>
        <p:nvPicPr>
          <p:cNvPr id="352" name="Shape 352" descr="NC_Cardinal2560x1440.png"/>
          <p:cNvPicPr preferRelativeResize="0"/>
          <p:nvPr/>
        </p:nvPicPr>
        <p:blipFill>
          <a:blip r:embed="rId4">
            <a:alphaModFix/>
          </a:blip>
          <a:stretch>
            <a:fillRect/>
          </a:stretch>
        </p:blipFill>
        <p:spPr>
          <a:xfrm>
            <a:off x="145303" y="4366375"/>
            <a:ext cx="1381548" cy="77712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sz="3600">
                <a:latin typeface="Sanchez"/>
                <a:ea typeface="Sanchez"/>
                <a:cs typeface="Sanchez"/>
                <a:sym typeface="Sanchez"/>
              </a:rPr>
              <a:t>Changes in 2.11</a:t>
            </a:r>
          </a:p>
        </p:txBody>
      </p:sp>
      <p:pic>
        <p:nvPicPr>
          <p:cNvPr id="358" name="Shape 358"/>
          <p:cNvPicPr preferRelativeResize="0"/>
          <p:nvPr/>
        </p:nvPicPr>
        <p:blipFill>
          <a:blip r:embed="rId3">
            <a:alphaModFix/>
          </a:blip>
          <a:stretch>
            <a:fillRect/>
          </a:stretch>
        </p:blipFill>
        <p:spPr>
          <a:xfrm>
            <a:off x="150350" y="1365699"/>
            <a:ext cx="8839199" cy="706493"/>
          </a:xfrm>
          <a:prstGeom prst="rect">
            <a:avLst/>
          </a:prstGeom>
          <a:noFill/>
          <a:ln>
            <a:noFill/>
          </a:ln>
        </p:spPr>
      </p:pic>
      <p:sp>
        <p:nvSpPr>
          <p:cNvPr id="359" name="Shape 359"/>
          <p:cNvSpPr txBox="1"/>
          <p:nvPr/>
        </p:nvSpPr>
        <p:spPr>
          <a:xfrm>
            <a:off x="444050" y="2072200"/>
            <a:ext cx="8251800" cy="2430000"/>
          </a:xfrm>
          <a:prstGeom prst="rect">
            <a:avLst/>
          </a:prstGeom>
          <a:noFill/>
          <a:ln>
            <a:noFill/>
          </a:ln>
        </p:spPr>
        <p:txBody>
          <a:bodyPr lIns="91425" tIns="91425" rIns="91425" bIns="91425" anchor="t" anchorCtr="0">
            <a:noAutofit/>
          </a:bodyPr>
          <a:lstStyle/>
          <a:p>
            <a:pPr lvl="0">
              <a:spcBef>
                <a:spcPts val="0"/>
              </a:spcBef>
              <a:buNone/>
            </a:pPr>
            <a:endParaRPr/>
          </a:p>
        </p:txBody>
      </p:sp>
      <p:pic>
        <p:nvPicPr>
          <p:cNvPr id="360" name="Shape 360" descr="NC_Cardinal2560x1440.png"/>
          <p:cNvPicPr preferRelativeResize="0"/>
          <p:nvPr/>
        </p:nvPicPr>
        <p:blipFill>
          <a:blip r:embed="rId4">
            <a:alphaModFix/>
          </a:blip>
          <a:stretch>
            <a:fillRect/>
          </a:stretch>
        </p:blipFill>
        <p:spPr>
          <a:xfrm>
            <a:off x="145303" y="4366375"/>
            <a:ext cx="1381548" cy="77712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pic>
        <p:nvPicPr>
          <p:cNvPr id="365" name="Shape 365" descr="NC_Cardinal2560x1440.png"/>
          <p:cNvPicPr preferRelativeResize="0"/>
          <p:nvPr/>
        </p:nvPicPr>
        <p:blipFill>
          <a:blip r:embed="rId3">
            <a:alphaModFix/>
          </a:blip>
          <a:stretch>
            <a:fillRect/>
          </a:stretch>
        </p:blipFill>
        <p:spPr>
          <a:xfrm>
            <a:off x="145303" y="4366375"/>
            <a:ext cx="1381548" cy="777124"/>
          </a:xfrm>
          <a:prstGeom prst="rect">
            <a:avLst/>
          </a:prstGeom>
          <a:noFill/>
          <a:ln>
            <a:noFill/>
          </a:ln>
        </p:spPr>
      </p:pic>
      <p:sp>
        <p:nvSpPr>
          <p:cNvPr id="366" name="Shape 366"/>
          <p:cNvSpPr txBox="1"/>
          <p:nvPr/>
        </p:nvSpPr>
        <p:spPr>
          <a:xfrm>
            <a:off x="352937" y="888075"/>
            <a:ext cx="8438100" cy="2262600"/>
          </a:xfrm>
          <a:prstGeom prst="rect">
            <a:avLst/>
          </a:prstGeom>
          <a:noFill/>
          <a:ln>
            <a:noFill/>
          </a:ln>
        </p:spPr>
        <p:txBody>
          <a:bodyPr lIns="91425" tIns="91425" rIns="91425" bIns="91425" anchor="ctr" anchorCtr="0">
            <a:noAutofit/>
          </a:bodyPr>
          <a:lstStyle/>
          <a:p>
            <a:pPr lvl="0" algn="ctr">
              <a:spcBef>
                <a:spcPts val="0"/>
              </a:spcBef>
              <a:buNone/>
            </a:pPr>
            <a:r>
              <a:rPr lang="en" sz="7200">
                <a:latin typeface="Pacifico"/>
                <a:ea typeface="Pacifico"/>
                <a:cs typeface="Pacifico"/>
                <a:sym typeface="Pacifico"/>
              </a:rPr>
              <a:t>Questions?</a:t>
            </a:r>
          </a:p>
        </p:txBody>
      </p:sp>
      <p:sp>
        <p:nvSpPr>
          <p:cNvPr id="367" name="Shape 367"/>
          <p:cNvSpPr txBox="1"/>
          <p:nvPr/>
        </p:nvSpPr>
        <p:spPr>
          <a:xfrm>
            <a:off x="3733950" y="2361850"/>
            <a:ext cx="1676100" cy="1520700"/>
          </a:xfrm>
          <a:prstGeom prst="rect">
            <a:avLst/>
          </a:prstGeom>
          <a:noFill/>
          <a:ln>
            <a:noFill/>
          </a:ln>
        </p:spPr>
        <p:txBody>
          <a:bodyPr lIns="91425" tIns="91425" rIns="91425" bIns="91425" anchor="t" anchorCtr="0">
            <a:noAutofit/>
          </a:bodyPr>
          <a:lstStyle/>
          <a:p>
            <a:pPr lvl="0" algn="ctr">
              <a:spcBef>
                <a:spcPts val="0"/>
              </a:spcBef>
              <a:buNone/>
            </a:pPr>
            <a:endParaRPr sz="9600">
              <a:solidFill>
                <a:srgbClr val="990000"/>
              </a:solidFill>
              <a:latin typeface="Pacifico"/>
              <a:ea typeface="Pacifico"/>
              <a:cs typeface="Pacifico"/>
              <a:sym typeface="Pacifico"/>
            </a:endParaRPr>
          </a:p>
        </p:txBody>
      </p:sp>
      <p:sp>
        <p:nvSpPr>
          <p:cNvPr id="368" name="Shape 368"/>
          <p:cNvSpPr txBox="1"/>
          <p:nvPr/>
        </p:nvSpPr>
        <p:spPr>
          <a:xfrm>
            <a:off x="836800" y="186675"/>
            <a:ext cx="1618200" cy="2262600"/>
          </a:xfrm>
          <a:prstGeom prst="rect">
            <a:avLst/>
          </a:prstGeom>
          <a:noFill/>
          <a:ln>
            <a:noFill/>
          </a:ln>
        </p:spPr>
        <p:txBody>
          <a:bodyPr lIns="91425" tIns="91425" rIns="91425" bIns="91425" anchor="t" anchorCtr="0">
            <a:noAutofit/>
          </a:bodyPr>
          <a:lstStyle/>
          <a:p>
            <a:pPr lvl="0" algn="ctr" rtl="0">
              <a:spcBef>
                <a:spcPts val="0"/>
              </a:spcBef>
              <a:buNone/>
            </a:pPr>
            <a:r>
              <a:rPr lang="en" sz="15000">
                <a:solidFill>
                  <a:srgbClr val="134F5C"/>
                </a:solidFill>
                <a:latin typeface="Pacifico"/>
                <a:ea typeface="Pacifico"/>
                <a:cs typeface="Pacifico"/>
                <a:sym typeface="Pacifico"/>
              </a:rPr>
              <a:t>?</a:t>
            </a:r>
          </a:p>
        </p:txBody>
      </p:sp>
      <p:sp>
        <p:nvSpPr>
          <p:cNvPr id="369" name="Shape 369"/>
          <p:cNvSpPr txBox="1"/>
          <p:nvPr/>
        </p:nvSpPr>
        <p:spPr>
          <a:xfrm>
            <a:off x="3279437" y="2751450"/>
            <a:ext cx="1676100" cy="2004600"/>
          </a:xfrm>
          <a:prstGeom prst="rect">
            <a:avLst/>
          </a:prstGeom>
          <a:noFill/>
          <a:ln>
            <a:noFill/>
          </a:ln>
        </p:spPr>
        <p:txBody>
          <a:bodyPr lIns="91425" tIns="91425" rIns="91425" bIns="91425" anchor="t" anchorCtr="0">
            <a:noAutofit/>
          </a:bodyPr>
          <a:lstStyle/>
          <a:p>
            <a:pPr lvl="0" algn="ctr" rtl="0">
              <a:spcBef>
                <a:spcPts val="0"/>
              </a:spcBef>
              <a:buNone/>
            </a:pPr>
            <a:r>
              <a:rPr lang="en" sz="15000">
                <a:solidFill>
                  <a:srgbClr val="FF9900"/>
                </a:solidFill>
                <a:latin typeface="Pacifico"/>
                <a:ea typeface="Pacifico"/>
                <a:cs typeface="Pacifico"/>
                <a:sym typeface="Pacifico"/>
              </a:rPr>
              <a:t>?</a:t>
            </a:r>
          </a:p>
        </p:txBody>
      </p:sp>
      <p:sp>
        <p:nvSpPr>
          <p:cNvPr id="370" name="Shape 370"/>
          <p:cNvSpPr txBox="1"/>
          <p:nvPr/>
        </p:nvSpPr>
        <p:spPr>
          <a:xfrm>
            <a:off x="7532850" y="876300"/>
            <a:ext cx="1676100" cy="2279700"/>
          </a:xfrm>
          <a:prstGeom prst="rect">
            <a:avLst/>
          </a:prstGeom>
          <a:noFill/>
          <a:ln>
            <a:noFill/>
          </a:ln>
        </p:spPr>
        <p:txBody>
          <a:bodyPr lIns="91425" tIns="91425" rIns="91425" bIns="91425" anchor="t" anchorCtr="0">
            <a:noAutofit/>
          </a:bodyPr>
          <a:lstStyle/>
          <a:p>
            <a:pPr lvl="0" algn="ctr" rtl="0">
              <a:spcBef>
                <a:spcPts val="0"/>
              </a:spcBef>
              <a:buNone/>
            </a:pPr>
            <a:r>
              <a:rPr lang="en" sz="15000">
                <a:solidFill>
                  <a:srgbClr val="0000FF"/>
                </a:solidFill>
                <a:latin typeface="Pacifico"/>
                <a:ea typeface="Pacifico"/>
                <a:cs typeface="Pacifico"/>
                <a:sym typeface="Pacifico"/>
              </a:rPr>
              <a:t>?</a:t>
            </a:r>
          </a:p>
        </p:txBody>
      </p:sp>
      <p:sp>
        <p:nvSpPr>
          <p:cNvPr id="371" name="Shape 371"/>
          <p:cNvSpPr txBox="1"/>
          <p:nvPr/>
        </p:nvSpPr>
        <p:spPr>
          <a:xfrm>
            <a:off x="7317300" y="3882550"/>
            <a:ext cx="965400" cy="969300"/>
          </a:xfrm>
          <a:prstGeom prst="rect">
            <a:avLst/>
          </a:prstGeom>
          <a:noFill/>
          <a:ln>
            <a:noFill/>
          </a:ln>
        </p:spPr>
        <p:txBody>
          <a:bodyPr lIns="91425" tIns="91425" rIns="91425" bIns="91425" anchor="t" anchorCtr="0">
            <a:noAutofit/>
          </a:bodyPr>
          <a:lstStyle/>
          <a:p>
            <a:pPr lvl="0" algn="ctr" rtl="0">
              <a:spcBef>
                <a:spcPts val="0"/>
              </a:spcBef>
              <a:buNone/>
            </a:pPr>
            <a:r>
              <a:rPr lang="en" sz="6000">
                <a:solidFill>
                  <a:srgbClr val="38761D"/>
                </a:solidFill>
                <a:latin typeface="Pacifico"/>
                <a:ea typeface="Pacifico"/>
                <a:cs typeface="Pacifico"/>
                <a:sym typeface="Pacifico"/>
              </a:rPr>
              <a:t>?</a:t>
            </a:r>
          </a:p>
        </p:txBody>
      </p:sp>
      <p:sp>
        <p:nvSpPr>
          <p:cNvPr id="372" name="Shape 372"/>
          <p:cNvSpPr txBox="1"/>
          <p:nvPr/>
        </p:nvSpPr>
        <p:spPr>
          <a:xfrm>
            <a:off x="1736612" y="3500150"/>
            <a:ext cx="965400" cy="969300"/>
          </a:xfrm>
          <a:prstGeom prst="rect">
            <a:avLst/>
          </a:prstGeom>
          <a:noFill/>
          <a:ln>
            <a:noFill/>
          </a:ln>
        </p:spPr>
        <p:txBody>
          <a:bodyPr lIns="91425" tIns="91425" rIns="91425" bIns="91425" anchor="t" anchorCtr="0">
            <a:noAutofit/>
          </a:bodyPr>
          <a:lstStyle/>
          <a:p>
            <a:pPr lvl="0" algn="ctr" rtl="0">
              <a:spcBef>
                <a:spcPts val="0"/>
              </a:spcBef>
              <a:buNone/>
            </a:pPr>
            <a:r>
              <a:rPr lang="en" sz="6000">
                <a:solidFill>
                  <a:srgbClr val="9900FF"/>
                </a:solidFill>
                <a:latin typeface="Pacifico"/>
                <a:ea typeface="Pacifico"/>
                <a:cs typeface="Pacifico"/>
                <a:sym typeface="Pacifico"/>
              </a:rPr>
              <a:t>?</a:t>
            </a:r>
          </a:p>
        </p:txBody>
      </p:sp>
      <p:sp>
        <p:nvSpPr>
          <p:cNvPr id="373" name="Shape 373"/>
          <p:cNvSpPr txBox="1"/>
          <p:nvPr/>
        </p:nvSpPr>
        <p:spPr>
          <a:xfrm>
            <a:off x="5269200" y="186675"/>
            <a:ext cx="965400" cy="1411800"/>
          </a:xfrm>
          <a:prstGeom prst="rect">
            <a:avLst/>
          </a:prstGeom>
          <a:noFill/>
          <a:ln>
            <a:noFill/>
          </a:ln>
        </p:spPr>
        <p:txBody>
          <a:bodyPr lIns="91425" tIns="91425" rIns="91425" bIns="91425" anchor="t" anchorCtr="0">
            <a:noAutofit/>
          </a:bodyPr>
          <a:lstStyle/>
          <a:p>
            <a:pPr lvl="0" algn="ctr" rtl="0">
              <a:spcBef>
                <a:spcPts val="0"/>
              </a:spcBef>
              <a:buNone/>
            </a:pPr>
            <a:r>
              <a:rPr lang="en" sz="9600">
                <a:solidFill>
                  <a:srgbClr val="990000"/>
                </a:solidFill>
                <a:latin typeface="Pacifico"/>
                <a:ea typeface="Pacifico"/>
                <a:cs typeface="Pacifico"/>
                <a:sym typeface="Pacifico"/>
              </a:rPr>
              <a:t>?</a:t>
            </a:r>
          </a:p>
        </p:txBody>
      </p:sp>
      <p:sp>
        <p:nvSpPr>
          <p:cNvPr id="374" name="Shape 374"/>
          <p:cNvSpPr txBox="1"/>
          <p:nvPr/>
        </p:nvSpPr>
        <p:spPr>
          <a:xfrm>
            <a:off x="193775" y="2226250"/>
            <a:ext cx="965400" cy="1411800"/>
          </a:xfrm>
          <a:prstGeom prst="rect">
            <a:avLst/>
          </a:prstGeom>
          <a:noFill/>
          <a:ln>
            <a:noFill/>
          </a:ln>
        </p:spPr>
        <p:txBody>
          <a:bodyPr lIns="91425" tIns="91425" rIns="91425" bIns="91425" anchor="t" anchorCtr="0">
            <a:noAutofit/>
          </a:bodyPr>
          <a:lstStyle/>
          <a:p>
            <a:pPr lvl="0" algn="ctr" rtl="0">
              <a:spcBef>
                <a:spcPts val="0"/>
              </a:spcBef>
              <a:buNone/>
            </a:pPr>
            <a:r>
              <a:rPr lang="en" sz="9600">
                <a:solidFill>
                  <a:srgbClr val="BE2D58"/>
                </a:solidFill>
                <a:latin typeface="Pacifico"/>
                <a:ea typeface="Pacifico"/>
                <a:cs typeface="Pacifico"/>
                <a:sym typeface="Pacifico"/>
              </a:rPr>
              <a:t>?</a:t>
            </a:r>
          </a:p>
        </p:txBody>
      </p:sp>
      <p:sp>
        <p:nvSpPr>
          <p:cNvPr id="375" name="Shape 375"/>
          <p:cNvSpPr txBox="1"/>
          <p:nvPr/>
        </p:nvSpPr>
        <p:spPr>
          <a:xfrm>
            <a:off x="3279450" y="125000"/>
            <a:ext cx="691500" cy="701400"/>
          </a:xfrm>
          <a:prstGeom prst="rect">
            <a:avLst/>
          </a:prstGeom>
          <a:noFill/>
          <a:ln>
            <a:noFill/>
          </a:ln>
        </p:spPr>
        <p:txBody>
          <a:bodyPr lIns="91425" tIns="91425" rIns="91425" bIns="91425" anchor="t" anchorCtr="0">
            <a:noAutofit/>
          </a:bodyPr>
          <a:lstStyle/>
          <a:p>
            <a:pPr lvl="0" algn="ctr" rtl="0">
              <a:spcBef>
                <a:spcPts val="0"/>
              </a:spcBef>
              <a:buNone/>
            </a:pPr>
            <a:r>
              <a:rPr lang="en" sz="3600">
                <a:solidFill>
                  <a:srgbClr val="1155CC"/>
                </a:solidFill>
                <a:latin typeface="Pacifico"/>
                <a:ea typeface="Pacifico"/>
                <a:cs typeface="Pacifico"/>
                <a:sym typeface="Pacifico"/>
              </a:rPr>
              <a:t>?</a:t>
            </a:r>
          </a:p>
        </p:txBody>
      </p:sp>
      <p:sp>
        <p:nvSpPr>
          <p:cNvPr id="376" name="Shape 376"/>
          <p:cNvSpPr txBox="1"/>
          <p:nvPr/>
        </p:nvSpPr>
        <p:spPr>
          <a:xfrm>
            <a:off x="5598725" y="3937400"/>
            <a:ext cx="691500" cy="701400"/>
          </a:xfrm>
          <a:prstGeom prst="rect">
            <a:avLst/>
          </a:prstGeom>
          <a:noFill/>
          <a:ln>
            <a:noFill/>
          </a:ln>
        </p:spPr>
        <p:txBody>
          <a:bodyPr lIns="91425" tIns="91425" rIns="91425" bIns="91425" anchor="t" anchorCtr="0">
            <a:noAutofit/>
          </a:bodyPr>
          <a:lstStyle/>
          <a:p>
            <a:pPr lvl="0" algn="ctr" rtl="0">
              <a:spcBef>
                <a:spcPts val="0"/>
              </a:spcBef>
              <a:buNone/>
            </a:pPr>
            <a:r>
              <a:rPr lang="en" sz="3600">
                <a:solidFill>
                  <a:srgbClr val="5B0F00"/>
                </a:solidFill>
                <a:latin typeface="Pacifico"/>
                <a:ea typeface="Pacifico"/>
                <a:cs typeface="Pacifico"/>
                <a:sym typeface="Pacifico"/>
              </a:rPr>
              <a:t>?</a:t>
            </a:r>
          </a:p>
        </p:txBody>
      </p:sp>
      <p:sp>
        <p:nvSpPr>
          <p:cNvPr id="377" name="Shape 377"/>
          <p:cNvSpPr txBox="1"/>
          <p:nvPr/>
        </p:nvSpPr>
        <p:spPr>
          <a:xfrm>
            <a:off x="6667950" y="476375"/>
            <a:ext cx="965400" cy="969300"/>
          </a:xfrm>
          <a:prstGeom prst="rect">
            <a:avLst/>
          </a:prstGeom>
          <a:noFill/>
          <a:ln>
            <a:noFill/>
          </a:ln>
        </p:spPr>
        <p:txBody>
          <a:bodyPr lIns="91425" tIns="91425" rIns="91425" bIns="91425" anchor="t" anchorCtr="0">
            <a:noAutofit/>
          </a:bodyPr>
          <a:lstStyle/>
          <a:p>
            <a:pPr lvl="0" algn="ctr" rtl="0">
              <a:spcBef>
                <a:spcPts val="0"/>
              </a:spcBef>
              <a:buNone/>
            </a:pPr>
            <a:r>
              <a:rPr lang="en" sz="6000">
                <a:solidFill>
                  <a:schemeClr val="accent5"/>
                </a:solidFill>
                <a:latin typeface="Pacifico"/>
                <a:ea typeface="Pacifico"/>
                <a:cs typeface="Pacifico"/>
                <a:sym typeface="Pacifico"/>
              </a:rPr>
              <a:t>?</a:t>
            </a:r>
          </a:p>
        </p:txBody>
      </p:sp>
      <p:sp>
        <p:nvSpPr>
          <p:cNvPr id="378" name="Shape 378"/>
          <p:cNvSpPr txBox="1"/>
          <p:nvPr/>
        </p:nvSpPr>
        <p:spPr>
          <a:xfrm>
            <a:off x="249075" y="186675"/>
            <a:ext cx="691500" cy="701400"/>
          </a:xfrm>
          <a:prstGeom prst="rect">
            <a:avLst/>
          </a:prstGeom>
          <a:noFill/>
          <a:ln>
            <a:noFill/>
          </a:ln>
        </p:spPr>
        <p:txBody>
          <a:bodyPr lIns="91425" tIns="91425" rIns="91425" bIns="91425" anchor="t" anchorCtr="0">
            <a:noAutofit/>
          </a:bodyPr>
          <a:lstStyle/>
          <a:p>
            <a:pPr lvl="0" algn="ctr" rtl="0">
              <a:spcBef>
                <a:spcPts val="0"/>
              </a:spcBef>
              <a:buNone/>
            </a:pPr>
            <a:r>
              <a:rPr lang="en" sz="3600">
                <a:solidFill>
                  <a:schemeClr val="accent3"/>
                </a:solidFill>
                <a:latin typeface="Pacifico"/>
                <a:ea typeface="Pacifico"/>
                <a:cs typeface="Pacifico"/>
                <a:sym typeface="Pacifico"/>
              </a:rPr>
              <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Shape 38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lgn="ctr" rtl="0">
              <a:spcBef>
                <a:spcPts val="0"/>
              </a:spcBef>
              <a:buClr>
                <a:schemeClr val="dk1"/>
              </a:buClr>
              <a:buSzPct val="45833"/>
              <a:buFont typeface="Arial"/>
              <a:buNone/>
            </a:pPr>
            <a:r>
              <a:rPr lang="en" sz="2400">
                <a:latin typeface="Pacifico"/>
                <a:ea typeface="Pacifico"/>
                <a:cs typeface="Pacifico"/>
                <a:sym typeface="Pacifico"/>
              </a:rPr>
              <a:t>The Secret Life of Electronic Resources: A Tale of Transcendence</a:t>
            </a:r>
          </a:p>
          <a:p>
            <a:pPr lvl="0">
              <a:spcBef>
                <a:spcPts val="0"/>
              </a:spcBef>
              <a:buNone/>
            </a:pPr>
            <a:endParaRPr/>
          </a:p>
        </p:txBody>
      </p:sp>
      <p:sp>
        <p:nvSpPr>
          <p:cNvPr id="384" name="Shape 384"/>
          <p:cNvSpPr txBox="1"/>
          <p:nvPr/>
        </p:nvSpPr>
        <p:spPr>
          <a:xfrm>
            <a:off x="496375" y="4441725"/>
            <a:ext cx="8335800" cy="487800"/>
          </a:xfrm>
          <a:prstGeom prst="rect">
            <a:avLst/>
          </a:prstGeom>
          <a:noFill/>
          <a:ln>
            <a:noFill/>
          </a:ln>
        </p:spPr>
        <p:txBody>
          <a:bodyPr lIns="91425" tIns="91425" rIns="91425" bIns="91425" anchor="t" anchorCtr="0">
            <a:noAutofit/>
          </a:bodyPr>
          <a:lstStyle/>
          <a:p>
            <a:pPr lvl="0" algn="ctr" rtl="0">
              <a:spcBef>
                <a:spcPts val="0"/>
              </a:spcBef>
              <a:buClr>
                <a:schemeClr val="dk1"/>
              </a:buClr>
              <a:buSzPct val="110000"/>
              <a:buFont typeface="Arial"/>
              <a:buNone/>
            </a:pPr>
            <a:r>
              <a:rPr lang="en" sz="1000">
                <a:solidFill>
                  <a:schemeClr val="dk1"/>
                </a:solidFill>
                <a:latin typeface="Sanchez"/>
                <a:ea typeface="Sanchez"/>
                <a:cs typeface="Sanchez"/>
                <a:sym typeface="Sanchez"/>
              </a:rPr>
              <a:t>NC Cardinal is a program of the State Library of North Carolina, supported by grant funds from the Institute of Museum and Library Services under the provisions of the Federal Library Services and Technology Act.</a:t>
            </a:r>
          </a:p>
          <a:p>
            <a:pPr lvl="0">
              <a:spcBef>
                <a:spcPts val="0"/>
              </a:spcBef>
              <a:buNone/>
            </a:pPr>
            <a:endParaRPr/>
          </a:p>
        </p:txBody>
      </p:sp>
      <p:pic>
        <p:nvPicPr>
          <p:cNvPr id="385" name="Shape 385" descr="NC_Cardinal2560x1440.png"/>
          <p:cNvPicPr preferRelativeResize="0"/>
          <p:nvPr/>
        </p:nvPicPr>
        <p:blipFill>
          <a:blip r:embed="rId3">
            <a:alphaModFix/>
          </a:blip>
          <a:stretch>
            <a:fillRect/>
          </a:stretch>
        </p:blipFill>
        <p:spPr>
          <a:xfrm>
            <a:off x="2872812" y="3017950"/>
            <a:ext cx="3398374" cy="1911574"/>
          </a:xfrm>
          <a:prstGeom prst="rect">
            <a:avLst/>
          </a:prstGeom>
          <a:noFill/>
          <a:ln>
            <a:noFill/>
          </a:ln>
        </p:spPr>
      </p:pic>
      <p:sp>
        <p:nvSpPr>
          <p:cNvPr id="386" name="Shape 386"/>
          <p:cNvSpPr txBox="1"/>
          <p:nvPr/>
        </p:nvSpPr>
        <p:spPr>
          <a:xfrm>
            <a:off x="1472025" y="1523375"/>
            <a:ext cx="6478500" cy="1788600"/>
          </a:xfrm>
          <a:prstGeom prst="rect">
            <a:avLst/>
          </a:prstGeom>
          <a:noFill/>
          <a:ln>
            <a:noFill/>
          </a:ln>
        </p:spPr>
        <p:txBody>
          <a:bodyPr lIns="91425" tIns="91425" rIns="91425" bIns="91425" anchor="ctr" anchorCtr="0">
            <a:noAutofit/>
          </a:bodyPr>
          <a:lstStyle/>
          <a:p>
            <a:pPr lvl="0" algn="ctr">
              <a:spcBef>
                <a:spcPts val="0"/>
              </a:spcBef>
              <a:buNone/>
            </a:pPr>
            <a:r>
              <a:rPr lang="en" sz="1800">
                <a:latin typeface="Sanchez"/>
                <a:ea typeface="Sanchez"/>
                <a:cs typeface="Sanchez"/>
                <a:sym typeface="Sanchez"/>
              </a:rPr>
              <a:t>Catherine Prince: </a:t>
            </a:r>
            <a:r>
              <a:rPr lang="en" sz="1800" u="sng">
                <a:solidFill>
                  <a:schemeClr val="hlink"/>
                </a:solidFill>
                <a:latin typeface="Sanchez"/>
                <a:ea typeface="Sanchez"/>
                <a:cs typeface="Sanchez"/>
                <a:sym typeface="Sanchez"/>
                <a:hlinkClick r:id="rId4"/>
              </a:rPr>
              <a:t>catherine.prince@ncdcr.gov</a:t>
            </a:r>
          </a:p>
          <a:p>
            <a:pPr lvl="0" algn="ctr">
              <a:spcBef>
                <a:spcPts val="0"/>
              </a:spcBef>
              <a:buNone/>
            </a:pPr>
            <a:r>
              <a:rPr lang="en" sz="1800">
                <a:latin typeface="Sanchez"/>
                <a:ea typeface="Sanchez"/>
                <a:cs typeface="Sanchez"/>
                <a:sym typeface="Sanchez"/>
              </a:rPr>
              <a:t>April Durrence: </a:t>
            </a:r>
            <a:r>
              <a:rPr lang="en" sz="1800" u="sng">
                <a:solidFill>
                  <a:schemeClr val="hlink"/>
                </a:solidFill>
                <a:latin typeface="Sanchez"/>
                <a:ea typeface="Sanchez"/>
                <a:cs typeface="Sanchez"/>
                <a:sym typeface="Sanchez"/>
                <a:hlinkClick r:id="rId5"/>
              </a:rPr>
              <a:t>april.durrence@ncdcr.gov</a:t>
            </a:r>
          </a:p>
          <a:p>
            <a:pPr lvl="0">
              <a:spcBef>
                <a:spcPts val="0"/>
              </a:spcBef>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grpSp>
        <p:nvGrpSpPr>
          <p:cNvPr id="160" name="Shape 160"/>
          <p:cNvGrpSpPr/>
          <p:nvPr/>
        </p:nvGrpSpPr>
        <p:grpSpPr>
          <a:xfrm>
            <a:off x="0" y="0"/>
            <a:ext cx="9144000" cy="5143500"/>
            <a:chOff x="0" y="0"/>
            <a:chExt cx="12192000" cy="6858000"/>
          </a:xfrm>
        </p:grpSpPr>
        <p:pic>
          <p:nvPicPr>
            <p:cNvPr id="161" name="Shape 161"/>
            <p:cNvPicPr preferRelativeResize="0"/>
            <p:nvPr/>
          </p:nvPicPr>
          <p:blipFill rotWithShape="1">
            <a:blip r:embed="rId3">
              <a:alphaModFix/>
            </a:blip>
            <a:srcRect t="15413"/>
            <a:stretch/>
          </p:blipFill>
          <p:spPr>
            <a:xfrm>
              <a:off x="0" y="0"/>
              <a:ext cx="12192000" cy="6858000"/>
            </a:xfrm>
            <a:prstGeom prst="rect">
              <a:avLst/>
            </a:prstGeom>
            <a:noFill/>
            <a:ln>
              <a:noFill/>
            </a:ln>
          </p:spPr>
        </p:pic>
        <p:sp>
          <p:nvSpPr>
            <p:cNvPr id="162" name="Shape 162"/>
            <p:cNvSpPr txBox="1"/>
            <p:nvPr/>
          </p:nvSpPr>
          <p:spPr>
            <a:xfrm>
              <a:off x="8877300" y="6400801"/>
              <a:ext cx="3140529" cy="246220"/>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en" sz="800" b="1" i="0" u="none" strike="noStrike" cap="none">
                  <a:solidFill>
                    <a:schemeClr val="lt1"/>
                  </a:solidFill>
                  <a:latin typeface="Arial"/>
                  <a:ea typeface="Arial"/>
                  <a:cs typeface="Arial"/>
                  <a:sym typeface="Arial"/>
                </a:rPr>
                <a:t>Who Needs Books? by nate bolt (CC BY-NC 2.0)</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628650" y="273843"/>
            <a:ext cx="7886699"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r>
              <a:rPr lang="en" sz="3600" i="0" u="none" strike="noStrike" cap="none">
                <a:solidFill>
                  <a:schemeClr val="dk1"/>
                </a:solidFill>
                <a:latin typeface="Sanchez"/>
                <a:ea typeface="Sanchez"/>
                <a:cs typeface="Sanchez"/>
                <a:sym typeface="Sanchez"/>
              </a:rPr>
              <a:t>Consortial e-resources</a:t>
            </a:r>
          </a:p>
        </p:txBody>
      </p:sp>
      <p:pic>
        <p:nvPicPr>
          <p:cNvPr id="168" name="Shape 168"/>
          <p:cNvPicPr preferRelativeResize="0"/>
          <p:nvPr/>
        </p:nvPicPr>
        <p:blipFill rotWithShape="1">
          <a:blip r:embed="rId3">
            <a:alphaModFix/>
          </a:blip>
          <a:srcRect/>
          <a:stretch/>
        </p:blipFill>
        <p:spPr>
          <a:xfrm>
            <a:off x="1024494" y="1386046"/>
            <a:ext cx="1707300" cy="628500"/>
          </a:xfrm>
          <a:prstGeom prst="rect">
            <a:avLst/>
          </a:prstGeom>
          <a:noFill/>
          <a:ln>
            <a:noFill/>
          </a:ln>
        </p:spPr>
      </p:pic>
      <p:pic>
        <p:nvPicPr>
          <p:cNvPr id="169" name="Shape 169"/>
          <p:cNvPicPr preferRelativeResize="0"/>
          <p:nvPr/>
        </p:nvPicPr>
        <p:blipFill rotWithShape="1">
          <a:blip r:embed="rId4">
            <a:alphaModFix/>
          </a:blip>
          <a:srcRect/>
          <a:stretch/>
        </p:blipFill>
        <p:spPr>
          <a:xfrm>
            <a:off x="2642150" y="3403937"/>
            <a:ext cx="1740000" cy="655200"/>
          </a:xfrm>
          <a:prstGeom prst="rect">
            <a:avLst/>
          </a:prstGeom>
          <a:noFill/>
          <a:ln>
            <a:noFill/>
          </a:ln>
        </p:spPr>
      </p:pic>
      <p:pic>
        <p:nvPicPr>
          <p:cNvPr id="170" name="Shape 170" descr="NC_Cardinal2560x1440.png"/>
          <p:cNvPicPr preferRelativeResize="0"/>
          <p:nvPr/>
        </p:nvPicPr>
        <p:blipFill>
          <a:blip r:embed="rId5">
            <a:alphaModFix/>
          </a:blip>
          <a:stretch>
            <a:fillRect/>
          </a:stretch>
        </p:blipFill>
        <p:spPr>
          <a:xfrm>
            <a:off x="145303" y="4366375"/>
            <a:ext cx="1381548" cy="777124"/>
          </a:xfrm>
          <a:prstGeom prst="rect">
            <a:avLst/>
          </a:prstGeom>
          <a:noFill/>
          <a:ln>
            <a:noFill/>
          </a:ln>
        </p:spPr>
      </p:pic>
      <p:pic>
        <p:nvPicPr>
          <p:cNvPr id="171" name="Shape 171"/>
          <p:cNvPicPr preferRelativeResize="0"/>
          <p:nvPr/>
        </p:nvPicPr>
        <p:blipFill>
          <a:blip r:embed="rId6">
            <a:alphaModFix/>
          </a:blip>
          <a:stretch>
            <a:fillRect/>
          </a:stretch>
        </p:blipFill>
        <p:spPr>
          <a:xfrm>
            <a:off x="5181600" y="2014537"/>
            <a:ext cx="3333750" cy="11144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idx="4294967295"/>
          </p:nvPr>
        </p:nvSpPr>
        <p:spPr>
          <a:xfrm>
            <a:off x="198775" y="273850"/>
            <a:ext cx="8746500" cy="994200"/>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r>
              <a:rPr lang="en" sz="3200">
                <a:latin typeface="Sanchez"/>
                <a:ea typeface="Sanchez"/>
                <a:cs typeface="Sanchez"/>
                <a:sym typeface="Sanchez"/>
              </a:rPr>
              <a:t>Purchasing Groups within the Consortium</a:t>
            </a:r>
          </a:p>
        </p:txBody>
      </p:sp>
      <p:pic>
        <p:nvPicPr>
          <p:cNvPr id="177" name="Shape 177"/>
          <p:cNvPicPr preferRelativeResize="0"/>
          <p:nvPr/>
        </p:nvPicPr>
        <p:blipFill rotWithShape="1">
          <a:blip r:embed="rId3">
            <a:alphaModFix/>
          </a:blip>
          <a:srcRect/>
          <a:stretch/>
        </p:blipFill>
        <p:spPr>
          <a:xfrm>
            <a:off x="743332" y="1181572"/>
            <a:ext cx="3951600" cy="1517399"/>
          </a:xfrm>
          <a:prstGeom prst="rect">
            <a:avLst/>
          </a:prstGeom>
          <a:noFill/>
          <a:ln>
            <a:noFill/>
          </a:ln>
        </p:spPr>
      </p:pic>
      <p:pic>
        <p:nvPicPr>
          <p:cNvPr id="178" name="Shape 178"/>
          <p:cNvPicPr preferRelativeResize="0"/>
          <p:nvPr/>
        </p:nvPicPr>
        <p:blipFill>
          <a:blip r:embed="rId4">
            <a:alphaModFix/>
          </a:blip>
          <a:stretch>
            <a:fillRect/>
          </a:stretch>
        </p:blipFill>
        <p:spPr>
          <a:xfrm>
            <a:off x="4548188" y="3197544"/>
            <a:ext cx="4112699" cy="1579166"/>
          </a:xfrm>
          <a:prstGeom prst="rect">
            <a:avLst/>
          </a:prstGeom>
          <a:noFill/>
          <a:ln>
            <a:noFill/>
          </a:ln>
        </p:spPr>
      </p:pic>
      <p:sp>
        <p:nvSpPr>
          <p:cNvPr id="179" name="Shape 179"/>
          <p:cNvSpPr txBox="1"/>
          <p:nvPr/>
        </p:nvSpPr>
        <p:spPr>
          <a:xfrm>
            <a:off x="198774" y="2225550"/>
            <a:ext cx="2798100" cy="692400"/>
          </a:xfrm>
          <a:prstGeom prst="rect">
            <a:avLst/>
          </a:prstGeom>
          <a:noFill/>
          <a:ln>
            <a:noFill/>
          </a:ln>
        </p:spPr>
        <p:txBody>
          <a:bodyPr lIns="68575" tIns="34275" rIns="68575" bIns="34275" anchor="t" anchorCtr="0">
            <a:noAutofit/>
          </a:bodyPr>
          <a:lstStyle/>
          <a:p>
            <a:pPr marL="0" marR="0" lvl="0" indent="0" algn="l" rtl="0">
              <a:spcBef>
                <a:spcPts val="0"/>
              </a:spcBef>
              <a:buNone/>
            </a:pPr>
            <a:r>
              <a:rPr lang="en" i="0" u="none" strike="noStrike" cap="none">
                <a:solidFill>
                  <a:schemeClr val="dk1"/>
                </a:solidFill>
                <a:latin typeface="Sanchez"/>
                <a:ea typeface="Sanchez"/>
                <a:cs typeface="Sanchez"/>
                <a:sym typeface="Sanchez"/>
              </a:rPr>
              <a:t>12 existing NC Cardinal members with 2 new members in FY 16-17</a:t>
            </a:r>
          </a:p>
        </p:txBody>
      </p:sp>
      <p:sp>
        <p:nvSpPr>
          <p:cNvPr id="180" name="Shape 180"/>
          <p:cNvSpPr txBox="1"/>
          <p:nvPr/>
        </p:nvSpPr>
        <p:spPr>
          <a:xfrm>
            <a:off x="3938375" y="4364950"/>
            <a:ext cx="3056400" cy="484800"/>
          </a:xfrm>
          <a:prstGeom prst="rect">
            <a:avLst/>
          </a:prstGeom>
          <a:noFill/>
          <a:ln>
            <a:noFill/>
          </a:ln>
        </p:spPr>
        <p:txBody>
          <a:bodyPr lIns="68575" tIns="34275" rIns="68575" bIns="34275" anchor="t" anchorCtr="0">
            <a:noAutofit/>
          </a:bodyPr>
          <a:lstStyle/>
          <a:p>
            <a:pPr marL="0" marR="0" lvl="0" indent="0" algn="l" rtl="0">
              <a:spcBef>
                <a:spcPts val="0"/>
              </a:spcBef>
              <a:buNone/>
            </a:pPr>
            <a:r>
              <a:rPr lang="en">
                <a:solidFill>
                  <a:schemeClr val="dk1"/>
                </a:solidFill>
                <a:latin typeface="Sanchez"/>
                <a:ea typeface="Sanchez"/>
                <a:cs typeface="Sanchez"/>
                <a:sym typeface="Sanchez"/>
              </a:rPr>
              <a:t>7 existing NC Cardinal members</a:t>
            </a:r>
          </a:p>
        </p:txBody>
      </p:sp>
      <p:pic>
        <p:nvPicPr>
          <p:cNvPr id="181" name="Shape 181" descr="NC_Cardinal2560x1440.png"/>
          <p:cNvPicPr preferRelativeResize="0"/>
          <p:nvPr/>
        </p:nvPicPr>
        <p:blipFill>
          <a:blip r:embed="rId5">
            <a:alphaModFix/>
          </a:blip>
          <a:stretch>
            <a:fillRect/>
          </a:stretch>
        </p:blipFill>
        <p:spPr>
          <a:xfrm>
            <a:off x="145303" y="4366375"/>
            <a:ext cx="1381548" cy="777124"/>
          </a:xfrm>
          <a:prstGeom prst="rect">
            <a:avLst/>
          </a:prstGeom>
          <a:noFill/>
          <a:ln>
            <a:noFill/>
          </a:ln>
        </p:spPr>
      </p:pic>
      <p:pic>
        <p:nvPicPr>
          <p:cNvPr id="182" name="Shape 182"/>
          <p:cNvPicPr preferRelativeResize="0"/>
          <p:nvPr/>
        </p:nvPicPr>
        <p:blipFill>
          <a:blip r:embed="rId6">
            <a:alphaModFix/>
          </a:blip>
          <a:stretch>
            <a:fillRect/>
          </a:stretch>
        </p:blipFill>
        <p:spPr>
          <a:xfrm>
            <a:off x="743324" y="3419377"/>
            <a:ext cx="3343275" cy="904875"/>
          </a:xfrm>
          <a:prstGeom prst="rect">
            <a:avLst/>
          </a:prstGeom>
          <a:noFill/>
          <a:ln>
            <a:noFill/>
          </a:ln>
        </p:spPr>
      </p:pic>
      <p:pic>
        <p:nvPicPr>
          <p:cNvPr id="183" name="Shape 183"/>
          <p:cNvPicPr preferRelativeResize="0"/>
          <p:nvPr/>
        </p:nvPicPr>
        <p:blipFill>
          <a:blip r:embed="rId7">
            <a:alphaModFix/>
          </a:blip>
          <a:stretch>
            <a:fillRect/>
          </a:stretch>
        </p:blipFill>
        <p:spPr>
          <a:xfrm>
            <a:off x="5342149" y="1321140"/>
            <a:ext cx="2390774" cy="1238250"/>
          </a:xfrm>
          <a:prstGeom prst="rect">
            <a:avLst/>
          </a:prstGeom>
          <a:noFill/>
          <a:ln>
            <a:noFill/>
          </a:ln>
        </p:spPr>
      </p:pic>
      <p:cxnSp>
        <p:nvCxnSpPr>
          <p:cNvPr id="184" name="Shape 184"/>
          <p:cNvCxnSpPr/>
          <p:nvPr/>
        </p:nvCxnSpPr>
        <p:spPr>
          <a:xfrm rot="10800000" flipH="1">
            <a:off x="293250" y="3052575"/>
            <a:ext cx="8464200" cy="13200"/>
          </a:xfrm>
          <a:prstGeom prst="straightConnector1">
            <a:avLst/>
          </a:prstGeom>
          <a:noFill/>
          <a:ln w="9525" cap="flat" cmpd="sng">
            <a:solidFill>
              <a:schemeClr val="dk2"/>
            </a:solidFill>
            <a:prstDash val="solid"/>
            <a:round/>
            <a:headEnd type="none" w="lg" len="lg"/>
            <a:tailEnd type="none" w="lg" len="lg"/>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idx="4294967295"/>
          </p:nvPr>
        </p:nvSpPr>
        <p:spPr>
          <a:xfrm>
            <a:off x="628650" y="273843"/>
            <a:ext cx="7886700" cy="994200"/>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r>
              <a:rPr lang="en" sz="3600">
                <a:latin typeface="Sanchez"/>
                <a:ea typeface="Sanchez"/>
                <a:cs typeface="Sanchez"/>
                <a:sym typeface="Sanchez"/>
              </a:rPr>
              <a:t>System owned e-resources</a:t>
            </a:r>
          </a:p>
        </p:txBody>
      </p:sp>
      <p:sp>
        <p:nvSpPr>
          <p:cNvPr id="190" name="Shape 190"/>
          <p:cNvSpPr txBox="1">
            <a:spLocks noGrp="1"/>
          </p:cNvSpPr>
          <p:nvPr>
            <p:ph type="body" idx="4294967295"/>
          </p:nvPr>
        </p:nvSpPr>
        <p:spPr>
          <a:xfrm>
            <a:off x="311700" y="1152475"/>
            <a:ext cx="8520600" cy="3416400"/>
          </a:xfrm>
          <a:prstGeom prst="rect">
            <a:avLst/>
          </a:prstGeom>
        </p:spPr>
        <p:txBody>
          <a:bodyPr lIns="91425" tIns="91425" rIns="91425" bIns="91425" anchor="t" anchorCtr="0">
            <a:noAutofit/>
          </a:bodyPr>
          <a:lstStyle/>
          <a:p>
            <a:pPr lvl="0" algn="ctr" rtl="0">
              <a:spcBef>
                <a:spcPts val="0"/>
              </a:spcBef>
              <a:buNone/>
            </a:pPr>
            <a:r>
              <a:rPr lang="en" sz="6000">
                <a:solidFill>
                  <a:srgbClr val="E69138"/>
                </a:solidFill>
                <a:latin typeface="Sanchez"/>
                <a:ea typeface="Sanchez"/>
                <a:cs typeface="Sanchez"/>
                <a:sym typeface="Sanchez"/>
              </a:rPr>
              <a:t>E</a:t>
            </a:r>
            <a:r>
              <a:rPr lang="en" sz="6000">
                <a:solidFill>
                  <a:srgbClr val="F1C232"/>
                </a:solidFill>
                <a:latin typeface="Sanchez"/>
                <a:ea typeface="Sanchez"/>
                <a:cs typeface="Sanchez"/>
                <a:sym typeface="Sanchez"/>
              </a:rPr>
              <a:t>V</a:t>
            </a:r>
            <a:r>
              <a:rPr lang="en" sz="6000">
                <a:solidFill>
                  <a:srgbClr val="E69138"/>
                </a:solidFill>
                <a:latin typeface="Sanchez"/>
                <a:ea typeface="Sanchez"/>
                <a:cs typeface="Sanchez"/>
                <a:sym typeface="Sanchez"/>
              </a:rPr>
              <a:t>E</a:t>
            </a:r>
            <a:r>
              <a:rPr lang="en" sz="6000">
                <a:solidFill>
                  <a:srgbClr val="F1C232"/>
                </a:solidFill>
                <a:latin typeface="Sanchez"/>
                <a:ea typeface="Sanchez"/>
                <a:cs typeface="Sanchez"/>
                <a:sym typeface="Sanchez"/>
              </a:rPr>
              <a:t>R</a:t>
            </a:r>
            <a:r>
              <a:rPr lang="en" sz="6000">
                <a:solidFill>
                  <a:srgbClr val="E69138"/>
                </a:solidFill>
                <a:latin typeface="Sanchez"/>
                <a:ea typeface="Sanchez"/>
                <a:cs typeface="Sanchez"/>
                <a:sym typeface="Sanchez"/>
              </a:rPr>
              <a:t>Y</a:t>
            </a:r>
            <a:r>
              <a:rPr lang="en" sz="6000">
                <a:solidFill>
                  <a:srgbClr val="F1C232"/>
                </a:solidFill>
                <a:latin typeface="Sanchez"/>
                <a:ea typeface="Sanchez"/>
                <a:cs typeface="Sanchez"/>
                <a:sym typeface="Sanchez"/>
              </a:rPr>
              <a:t>O</a:t>
            </a:r>
            <a:r>
              <a:rPr lang="en" sz="6000">
                <a:solidFill>
                  <a:srgbClr val="E69138"/>
                </a:solidFill>
                <a:latin typeface="Sanchez"/>
                <a:ea typeface="Sanchez"/>
                <a:cs typeface="Sanchez"/>
                <a:sym typeface="Sanchez"/>
              </a:rPr>
              <a:t>N</a:t>
            </a:r>
            <a:r>
              <a:rPr lang="en" sz="6000">
                <a:solidFill>
                  <a:srgbClr val="F1C232"/>
                </a:solidFill>
                <a:latin typeface="Sanchez"/>
                <a:ea typeface="Sanchez"/>
                <a:cs typeface="Sanchez"/>
                <a:sym typeface="Sanchez"/>
              </a:rPr>
              <a:t>E</a:t>
            </a:r>
          </a:p>
          <a:p>
            <a:pPr lvl="0" algn="ctr" rtl="0">
              <a:spcBef>
                <a:spcPts val="0"/>
              </a:spcBef>
              <a:buNone/>
            </a:pPr>
            <a:endParaRPr sz="3600">
              <a:solidFill>
                <a:srgbClr val="F1C232"/>
              </a:solidFill>
              <a:latin typeface="Sanchez"/>
              <a:ea typeface="Sanchez"/>
              <a:cs typeface="Sanchez"/>
              <a:sym typeface="Sanchez"/>
            </a:endParaRPr>
          </a:p>
          <a:p>
            <a:pPr lvl="0" algn="ctr" rtl="0">
              <a:spcBef>
                <a:spcPts val="0"/>
              </a:spcBef>
              <a:buNone/>
            </a:pPr>
            <a:r>
              <a:rPr lang="en" sz="2400">
                <a:solidFill>
                  <a:srgbClr val="000000"/>
                </a:solidFill>
                <a:latin typeface="Sanchez"/>
                <a:ea typeface="Sanchez"/>
                <a:cs typeface="Sanchez"/>
                <a:sym typeface="Sanchez"/>
              </a:rPr>
              <a:t>(Envision Oprah handing out books here)</a:t>
            </a:r>
          </a:p>
        </p:txBody>
      </p:sp>
      <p:pic>
        <p:nvPicPr>
          <p:cNvPr id="191" name="Shape 191" descr="NC_Cardinal2560x1440.png"/>
          <p:cNvPicPr preferRelativeResize="0"/>
          <p:nvPr/>
        </p:nvPicPr>
        <p:blipFill>
          <a:blip r:embed="rId3">
            <a:alphaModFix/>
          </a:blip>
          <a:stretch>
            <a:fillRect/>
          </a:stretch>
        </p:blipFill>
        <p:spPr>
          <a:xfrm>
            <a:off x="145303" y="4366375"/>
            <a:ext cx="1381548" cy="7771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311700" y="445025"/>
            <a:ext cx="8520600" cy="784800"/>
          </a:xfrm>
          <a:prstGeom prst="rect">
            <a:avLst/>
          </a:prstGeom>
        </p:spPr>
        <p:txBody>
          <a:bodyPr lIns="91425" tIns="91425" rIns="91425" bIns="91425" anchor="t" anchorCtr="0">
            <a:noAutofit/>
          </a:bodyPr>
          <a:lstStyle/>
          <a:p>
            <a:pPr lvl="0">
              <a:spcBef>
                <a:spcPts val="0"/>
              </a:spcBef>
              <a:buNone/>
            </a:pPr>
            <a:r>
              <a:rPr lang="en" sz="3600">
                <a:latin typeface="Sanchez"/>
                <a:ea typeface="Sanchez"/>
                <a:cs typeface="Sanchez"/>
                <a:sym typeface="Sanchez"/>
              </a:rPr>
              <a:t>Bibliographic Record Source</a:t>
            </a:r>
          </a:p>
        </p:txBody>
      </p:sp>
      <p:sp>
        <p:nvSpPr>
          <p:cNvPr id="197" name="Shape 197"/>
          <p:cNvSpPr txBox="1"/>
          <p:nvPr/>
        </p:nvSpPr>
        <p:spPr>
          <a:xfrm>
            <a:off x="397575" y="1379050"/>
            <a:ext cx="8520600" cy="3453600"/>
          </a:xfrm>
          <a:prstGeom prst="rect">
            <a:avLst/>
          </a:prstGeom>
          <a:noFill/>
          <a:ln>
            <a:noFill/>
          </a:ln>
        </p:spPr>
        <p:txBody>
          <a:bodyPr lIns="91425" tIns="91425" rIns="91425" bIns="91425" anchor="t" anchorCtr="0">
            <a:noAutofit/>
          </a:bodyPr>
          <a:lstStyle/>
          <a:p>
            <a:pPr lvl="0" rtl="0">
              <a:spcBef>
                <a:spcPts val="0"/>
              </a:spcBef>
              <a:buNone/>
            </a:pPr>
            <a:r>
              <a:rPr lang="en" sz="1800">
                <a:solidFill>
                  <a:schemeClr val="dk1"/>
                </a:solidFill>
                <a:latin typeface="Sanchez"/>
                <a:ea typeface="Sanchez"/>
                <a:cs typeface="Sanchez"/>
                <a:sym typeface="Sanchez"/>
              </a:rPr>
              <a:t>Can be used to identify where a record comes from and determine how an item should show in search results. </a:t>
            </a:r>
          </a:p>
          <a:p>
            <a:pPr lvl="0" rtl="0">
              <a:spcBef>
                <a:spcPts val="0"/>
              </a:spcBef>
              <a:buNone/>
            </a:pPr>
            <a:endParaRPr sz="1800">
              <a:solidFill>
                <a:schemeClr val="dk1"/>
              </a:solidFill>
              <a:latin typeface="Sanchez"/>
              <a:ea typeface="Sanchez"/>
              <a:cs typeface="Sanchez"/>
              <a:sym typeface="Sanchez"/>
            </a:endParaRPr>
          </a:p>
          <a:p>
            <a:pPr marL="457200" lvl="0" indent="457200" rtl="0">
              <a:spcBef>
                <a:spcPts val="0"/>
              </a:spcBef>
              <a:buNone/>
            </a:pPr>
            <a:r>
              <a:rPr lang="en" sz="1800">
                <a:solidFill>
                  <a:schemeClr val="dk1"/>
                </a:solidFill>
                <a:latin typeface="Sanchez"/>
                <a:ea typeface="Sanchez"/>
                <a:cs typeface="Sanchez"/>
                <a:sym typeface="Sanchez"/>
              </a:rPr>
              <a:t>Transcendent: shows in all search results, regardless of scope</a:t>
            </a:r>
          </a:p>
          <a:p>
            <a:pPr marL="457200" lvl="0" indent="457200" rtl="0">
              <a:spcBef>
                <a:spcPts val="0"/>
              </a:spcBef>
              <a:buNone/>
            </a:pPr>
            <a:endParaRPr sz="1800">
              <a:solidFill>
                <a:schemeClr val="dk1"/>
              </a:solidFill>
              <a:latin typeface="Sanchez"/>
              <a:ea typeface="Sanchez"/>
              <a:cs typeface="Sanchez"/>
              <a:sym typeface="Sanchez"/>
            </a:endParaRPr>
          </a:p>
          <a:p>
            <a:pPr marL="457200" lvl="0" indent="457200" rtl="0">
              <a:spcBef>
                <a:spcPts val="0"/>
              </a:spcBef>
              <a:buNone/>
            </a:pPr>
            <a:r>
              <a:rPr lang="en" sz="1800">
                <a:solidFill>
                  <a:schemeClr val="dk1"/>
                </a:solidFill>
                <a:latin typeface="Sanchez"/>
                <a:ea typeface="Sanchez"/>
                <a:cs typeface="Sanchez"/>
                <a:sym typeface="Sanchez"/>
              </a:rPr>
              <a:t>Non-transcendent: only shows in particular search results based on </a:t>
            </a:r>
          </a:p>
          <a:p>
            <a:pPr marL="1371600" lvl="0" indent="-342900" rtl="0">
              <a:spcBef>
                <a:spcPts val="0"/>
              </a:spcBef>
              <a:buClr>
                <a:schemeClr val="dk1"/>
              </a:buClr>
              <a:buSzPct val="100000"/>
              <a:buFont typeface="Sanchez"/>
              <a:buChar char="➔"/>
            </a:pPr>
            <a:r>
              <a:rPr lang="en" sz="1800">
                <a:solidFill>
                  <a:schemeClr val="dk1"/>
                </a:solidFill>
                <a:latin typeface="Sanchez"/>
                <a:ea typeface="Sanchez"/>
                <a:cs typeface="Sanchez"/>
                <a:sym typeface="Sanchez"/>
              </a:rPr>
              <a:t>Catalog search scope</a:t>
            </a:r>
          </a:p>
          <a:p>
            <a:pPr marL="1371600" lvl="0" indent="-342900" rtl="0">
              <a:spcBef>
                <a:spcPts val="0"/>
              </a:spcBef>
              <a:buClr>
                <a:schemeClr val="dk1"/>
              </a:buClr>
              <a:buSzPct val="100000"/>
              <a:buFont typeface="Sanchez"/>
              <a:buChar char="➔"/>
            </a:pPr>
            <a:r>
              <a:rPr lang="en" sz="1800">
                <a:solidFill>
                  <a:schemeClr val="dk1"/>
                </a:solidFill>
                <a:latin typeface="Sanchez"/>
                <a:ea typeface="Sanchez"/>
                <a:cs typeface="Sanchez"/>
                <a:sym typeface="Sanchez"/>
              </a:rPr>
              <a:t>Patron preference settings </a:t>
            </a:r>
          </a:p>
          <a:p>
            <a:pPr marL="1371600" lvl="0" indent="-342900" rtl="0">
              <a:spcBef>
                <a:spcPts val="0"/>
              </a:spcBef>
              <a:buClr>
                <a:schemeClr val="dk1"/>
              </a:buClr>
              <a:buSzPct val="100000"/>
              <a:buFont typeface="Sanchez"/>
              <a:buChar char="➔"/>
            </a:pPr>
            <a:r>
              <a:rPr lang="en" sz="1800">
                <a:solidFill>
                  <a:schemeClr val="dk1"/>
                </a:solidFill>
                <a:latin typeface="Sanchez"/>
                <a:ea typeface="Sanchez"/>
                <a:cs typeface="Sanchez"/>
                <a:sym typeface="Sanchez"/>
              </a:rPr>
              <a:t>Item ownership </a:t>
            </a:r>
          </a:p>
        </p:txBody>
      </p:sp>
      <p:pic>
        <p:nvPicPr>
          <p:cNvPr id="198" name="Shape 198" descr="NC_Cardinal2560x1440.png"/>
          <p:cNvPicPr preferRelativeResize="0"/>
          <p:nvPr/>
        </p:nvPicPr>
        <p:blipFill>
          <a:blip r:embed="rId3">
            <a:alphaModFix/>
          </a:blip>
          <a:stretch>
            <a:fillRect/>
          </a:stretch>
        </p:blipFill>
        <p:spPr>
          <a:xfrm>
            <a:off x="145303" y="4366375"/>
            <a:ext cx="1381548" cy="7771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3" name="Shape 203"/>
          <p:cNvPicPr preferRelativeResize="0"/>
          <p:nvPr/>
        </p:nvPicPr>
        <p:blipFill>
          <a:blip r:embed="rId3">
            <a:alphaModFix/>
          </a:blip>
          <a:stretch>
            <a:fillRect/>
          </a:stretch>
        </p:blipFill>
        <p:spPr>
          <a:xfrm>
            <a:off x="788138" y="0"/>
            <a:ext cx="7567722" cy="51434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sz="3600">
                <a:latin typeface="Sanchez"/>
                <a:ea typeface="Sanchez"/>
                <a:cs typeface="Sanchez"/>
                <a:sym typeface="Sanchez"/>
              </a:rPr>
              <a:t>Settings in NC Cardinal</a:t>
            </a:r>
          </a:p>
        </p:txBody>
      </p:sp>
      <p:sp>
        <p:nvSpPr>
          <p:cNvPr id="209" name="Shape 209"/>
          <p:cNvSpPr txBox="1"/>
          <p:nvPr/>
        </p:nvSpPr>
        <p:spPr>
          <a:xfrm>
            <a:off x="391350" y="1093300"/>
            <a:ext cx="8361300" cy="3764400"/>
          </a:xfrm>
          <a:prstGeom prst="rect">
            <a:avLst/>
          </a:prstGeom>
          <a:noFill/>
          <a:ln>
            <a:noFill/>
          </a:ln>
        </p:spPr>
        <p:txBody>
          <a:bodyPr lIns="91425" tIns="91425" rIns="91425" bIns="91425" anchor="t" anchorCtr="0">
            <a:noAutofit/>
          </a:bodyPr>
          <a:lstStyle/>
          <a:p>
            <a:pPr lvl="0">
              <a:spcBef>
                <a:spcPts val="0"/>
              </a:spcBef>
              <a:buClr>
                <a:schemeClr val="dk1"/>
              </a:buClr>
              <a:buSzPct val="61111"/>
              <a:buFont typeface="Arial"/>
              <a:buNone/>
            </a:pPr>
            <a:r>
              <a:rPr lang="en" sz="1800">
                <a:solidFill>
                  <a:schemeClr val="dk1"/>
                </a:solidFill>
                <a:latin typeface="Sanchez"/>
                <a:ea typeface="Sanchez"/>
                <a:cs typeface="Sanchez"/>
                <a:sym typeface="Sanchez"/>
              </a:rPr>
              <a:t>Non-transcendent bib sources:</a:t>
            </a:r>
          </a:p>
          <a:p>
            <a:pPr marL="457200" lvl="0" indent="-342900">
              <a:spcBef>
                <a:spcPts val="0"/>
              </a:spcBef>
              <a:buClr>
                <a:schemeClr val="dk1"/>
              </a:buClr>
              <a:buSzPct val="100000"/>
              <a:buFont typeface="Sanchez"/>
              <a:buChar char="➔"/>
            </a:pPr>
            <a:r>
              <a:rPr lang="en" sz="1800">
                <a:solidFill>
                  <a:schemeClr val="dk1"/>
                </a:solidFill>
                <a:latin typeface="Sanchez"/>
                <a:ea typeface="Sanchez"/>
                <a:cs typeface="Sanchez"/>
                <a:sym typeface="Sanchez"/>
              </a:rPr>
              <a:t>oclc (stock)</a:t>
            </a:r>
          </a:p>
          <a:p>
            <a:pPr marL="457200" lvl="0" indent="-342900">
              <a:spcBef>
                <a:spcPts val="0"/>
              </a:spcBef>
              <a:buClr>
                <a:schemeClr val="dk1"/>
              </a:buClr>
              <a:buSzPct val="100000"/>
              <a:buFont typeface="Sanchez"/>
              <a:buChar char="➔"/>
            </a:pPr>
            <a:r>
              <a:rPr lang="en" sz="1800">
                <a:solidFill>
                  <a:schemeClr val="dk1"/>
                </a:solidFill>
                <a:latin typeface="Sanchez"/>
                <a:ea typeface="Sanchez"/>
                <a:cs typeface="Sanchez"/>
                <a:sym typeface="Sanchez"/>
              </a:rPr>
              <a:t>System Local (stock)</a:t>
            </a:r>
          </a:p>
          <a:p>
            <a:pPr lvl="0">
              <a:spcBef>
                <a:spcPts val="0"/>
              </a:spcBef>
              <a:buNone/>
            </a:pPr>
            <a:endParaRPr sz="1800">
              <a:latin typeface="Sanchez"/>
              <a:ea typeface="Sanchez"/>
              <a:cs typeface="Sanchez"/>
              <a:sym typeface="Sanchez"/>
            </a:endParaRPr>
          </a:p>
          <a:p>
            <a:pPr lvl="0" rtl="0">
              <a:spcBef>
                <a:spcPts val="0"/>
              </a:spcBef>
              <a:buNone/>
            </a:pPr>
            <a:r>
              <a:rPr lang="en" sz="1800">
                <a:latin typeface="Sanchez"/>
                <a:ea typeface="Sanchez"/>
                <a:cs typeface="Sanchez"/>
                <a:sym typeface="Sanchez"/>
              </a:rPr>
              <a:t>Transcendent bib sources:</a:t>
            </a:r>
          </a:p>
          <a:p>
            <a:pPr marL="457200" lvl="0" indent="-342900" rtl="0">
              <a:spcBef>
                <a:spcPts val="0"/>
              </a:spcBef>
              <a:buSzPct val="100000"/>
              <a:buFont typeface="Sanchez"/>
              <a:buChar char="➔"/>
            </a:pPr>
            <a:r>
              <a:rPr lang="en" sz="1800">
                <a:latin typeface="Sanchez"/>
                <a:ea typeface="Sanchez"/>
                <a:cs typeface="Sanchez"/>
                <a:sym typeface="Sanchez"/>
              </a:rPr>
              <a:t>Project Gutenberg (stock)</a:t>
            </a:r>
          </a:p>
          <a:p>
            <a:pPr marL="457200" lvl="0" indent="-342900" rtl="0">
              <a:spcBef>
                <a:spcPts val="0"/>
              </a:spcBef>
              <a:buSzPct val="100000"/>
              <a:buFont typeface="Sanchez"/>
              <a:buChar char="➔"/>
            </a:pPr>
            <a:r>
              <a:rPr lang="en" sz="1800">
                <a:latin typeface="Sanchez"/>
                <a:ea typeface="Sanchez"/>
                <a:cs typeface="Sanchez"/>
                <a:sym typeface="Sanchez"/>
              </a:rPr>
              <a:t>Learning Express (deleted)</a:t>
            </a:r>
          </a:p>
          <a:p>
            <a:pPr marL="457200" lvl="0" indent="-342900" rtl="0">
              <a:spcBef>
                <a:spcPts val="0"/>
              </a:spcBef>
              <a:buSzPct val="100000"/>
              <a:buFont typeface="Sanchez"/>
              <a:buChar char="➔"/>
            </a:pPr>
            <a:r>
              <a:rPr lang="en" sz="1800">
                <a:latin typeface="Sanchez"/>
                <a:ea typeface="Sanchez"/>
                <a:cs typeface="Sanchez"/>
                <a:sym typeface="Sanchez"/>
              </a:rPr>
              <a:t>Miscellaneous e-resources (Changed to Consortium e-resources)</a:t>
            </a:r>
          </a:p>
          <a:p>
            <a:pPr marL="457200" lvl="0" indent="-342900">
              <a:spcBef>
                <a:spcPts val="0"/>
              </a:spcBef>
              <a:buSzPct val="100000"/>
              <a:buFont typeface="Sanchez"/>
              <a:buChar char="➔"/>
            </a:pPr>
            <a:r>
              <a:rPr lang="en" sz="1800">
                <a:latin typeface="Sanchez"/>
                <a:ea typeface="Sanchez"/>
                <a:cs typeface="Sanchez"/>
                <a:sym typeface="Sanchez"/>
              </a:rPr>
              <a:t>NC LIVE</a:t>
            </a:r>
          </a:p>
          <a:p>
            <a:pPr lvl="0">
              <a:spcBef>
                <a:spcPts val="0"/>
              </a:spcBef>
              <a:buNone/>
            </a:pPr>
            <a:endParaRPr sz="1800">
              <a:latin typeface="Sanchez"/>
              <a:ea typeface="Sanchez"/>
              <a:cs typeface="Sanchez"/>
              <a:sym typeface="Sanchez"/>
            </a:endParaRPr>
          </a:p>
          <a:p>
            <a:pPr lvl="0">
              <a:spcBef>
                <a:spcPts val="0"/>
              </a:spcBef>
              <a:buNone/>
            </a:pPr>
            <a:r>
              <a:rPr lang="en" sz="1800">
                <a:latin typeface="Sanchez"/>
                <a:ea typeface="Sanchez"/>
                <a:cs typeface="Sanchez"/>
                <a:sym typeface="Sanchez"/>
              </a:rPr>
              <a:t>Global flag - When enabled, Located URIs will provide visibility behavior identical to copies - set to false</a:t>
            </a:r>
          </a:p>
          <a:p>
            <a:pPr lvl="0">
              <a:spcBef>
                <a:spcPts val="0"/>
              </a:spcBef>
              <a:buNone/>
            </a:pPr>
            <a:endParaRPr sz="1800"/>
          </a:p>
        </p:txBody>
      </p:sp>
      <p:pic>
        <p:nvPicPr>
          <p:cNvPr id="210" name="Shape 210" descr="NC_Cardinal2560x1440.png"/>
          <p:cNvPicPr preferRelativeResize="0"/>
          <p:nvPr/>
        </p:nvPicPr>
        <p:blipFill>
          <a:blip r:embed="rId3">
            <a:alphaModFix/>
          </a:blip>
          <a:stretch>
            <a:fillRect/>
          </a:stretch>
        </p:blipFill>
        <p:spPr>
          <a:xfrm>
            <a:off x="145303" y="4366375"/>
            <a:ext cx="1381548" cy="777124"/>
          </a:xfrm>
          <a:prstGeom prst="rect">
            <a:avLst/>
          </a:prstGeom>
          <a:noFill/>
          <a:ln>
            <a:noFill/>
          </a:ln>
        </p:spPr>
      </p:pic>
    </p:spTree>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2468</Words>
  <Application>Microsoft Office PowerPoint</Application>
  <PresentationFormat>On-screen Show (16:9)</PresentationFormat>
  <Paragraphs>167</Paragraphs>
  <Slides>29</Slides>
  <Notes>29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29</vt:i4>
      </vt:variant>
    </vt:vector>
  </HeadingPairs>
  <TitlesOfParts>
    <vt:vector size="37" baseType="lpstr">
      <vt:lpstr>Arial</vt:lpstr>
      <vt:lpstr>Tahoma</vt:lpstr>
      <vt:lpstr>Pacifico</vt:lpstr>
      <vt:lpstr>Times New Roman</vt:lpstr>
      <vt:lpstr>Calibri</vt:lpstr>
      <vt:lpstr>Sanchez</vt:lpstr>
      <vt:lpstr>simple-light-2</vt:lpstr>
      <vt:lpstr>Office Theme</vt:lpstr>
      <vt:lpstr>The Secret Life of Electronic Resources: A Tale of Transcendence</vt:lpstr>
      <vt:lpstr>Overview</vt:lpstr>
      <vt:lpstr>PowerPoint Presentation</vt:lpstr>
      <vt:lpstr>Consortial e-resources</vt:lpstr>
      <vt:lpstr>Purchasing Groups within the Consortium</vt:lpstr>
      <vt:lpstr>System owned e-resources</vt:lpstr>
      <vt:lpstr>Bibliographic Record Source</vt:lpstr>
      <vt:lpstr>PowerPoint Presentation</vt:lpstr>
      <vt:lpstr>Settings in NC Cardinal</vt:lpstr>
      <vt:lpstr>“Record Source” in Acq MARC upload</vt:lpstr>
      <vt:lpstr>“Record Source” in MARC Batch Import</vt:lpstr>
      <vt:lpstr>“Bibliographic Source” in MARC record</vt:lpstr>
      <vt:lpstr>Transcendent</vt:lpstr>
      <vt:lpstr>Non-transcendent</vt:lpstr>
      <vt:lpstr>PowerPoint Presentation</vt:lpstr>
      <vt:lpstr>Located URIs</vt:lpstr>
      <vt:lpstr>Adding Located URIs</vt:lpstr>
      <vt:lpstr>No second indicator “0” or “1”, no show</vt:lpstr>
      <vt:lpstr>856 Holdings</vt:lpstr>
      <vt:lpstr>Scoping searches</vt:lpstr>
      <vt:lpstr>PowerPoint Presentation</vt:lpstr>
      <vt:lpstr>Subfield x</vt:lpstr>
      <vt:lpstr>Reporting on a subfield - Display</vt:lpstr>
      <vt:lpstr>Reporting on a subfield - Filters</vt:lpstr>
      <vt:lpstr>MARC Batch Edit - Add</vt:lpstr>
      <vt:lpstr>MARC Batch Edit - Delete</vt:lpstr>
      <vt:lpstr>Changes in 2.11</vt:lpstr>
      <vt:lpstr>PowerPoint Presentation</vt:lpstr>
      <vt:lpstr>The Secret Life of Electronic Resources: A Tale of Transcendence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Secret Life of Electronic Resources: A Tale of Transcendence</dc:title>
  <dc:creator>Durrence, April</dc:creator>
  <cp:lastModifiedBy>Durrence, April</cp:lastModifiedBy>
  <cp:revision>1</cp:revision>
  <dcterms:modified xsi:type="dcterms:W3CDTF">2017-04-25T17:51:38Z</dcterms:modified>
</cp:coreProperties>
</file>