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4"/>
  </p:notesMasterIdLst>
  <p:sldIdLst>
    <p:sldId id="256" r:id="rId2"/>
    <p:sldId id="257" r:id="rId3"/>
    <p:sldId id="258" r:id="rId4"/>
    <p:sldId id="261" r:id="rId5"/>
    <p:sldId id="259" r:id="rId6"/>
    <p:sldId id="260" r:id="rId7"/>
    <p:sldId id="262" r:id="rId8"/>
    <p:sldId id="263" r:id="rId9"/>
    <p:sldId id="264" r:id="rId10"/>
    <p:sldId id="265" r:id="rId11"/>
    <p:sldId id="269" r:id="rId12"/>
    <p:sldId id="274" r:id="rId13"/>
    <p:sldId id="276" r:id="rId14"/>
    <p:sldId id="271" r:id="rId15"/>
    <p:sldId id="272" r:id="rId16"/>
    <p:sldId id="273" r:id="rId17"/>
    <p:sldId id="270" r:id="rId18"/>
    <p:sldId id="275" r:id="rId19"/>
    <p:sldId id="277" r:id="rId20"/>
    <p:sldId id="266" r:id="rId21"/>
    <p:sldId id="268" r:id="rId22"/>
    <p:sldId id="26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4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4" autoAdjust="0"/>
    <p:restoredTop sz="94660"/>
  </p:normalViewPr>
  <p:slideViewPr>
    <p:cSldViewPr>
      <p:cViewPr varScale="1">
        <p:scale>
          <a:sx n="68" d="100"/>
          <a:sy n="68" d="100"/>
        </p:scale>
        <p:origin x="1494" y="60"/>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82C6F-5D57-4BD9-8174-64650CF4FB1D}" type="datetimeFigureOut">
              <a:rPr lang="en-US" smtClean="0"/>
              <a:t>4/25/2019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AF9FE-33FF-487B-8570-F0C6EE67C436}" type="slidenum">
              <a:rPr lang="en-US" smtClean="0"/>
              <a:t>‹#›</a:t>
            </a:fld>
            <a:endParaRPr lang="en-US"/>
          </a:p>
        </p:txBody>
      </p:sp>
    </p:spTree>
    <p:extLst>
      <p:ext uri="{BB962C8B-B14F-4D97-AF65-F5344CB8AC3E}">
        <p14:creationId xmlns:p14="http://schemas.microsoft.com/office/powerpoint/2010/main" val="544655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162740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32891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3087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3029966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4363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4077183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1755902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351853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246883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09BF2B-268A-49D5-974F-3F8002F796BB}"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313948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09BF2B-268A-49D5-974F-3F8002F796BB}"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218036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09BF2B-268A-49D5-974F-3F8002F796BB}"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33678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09BF2B-268A-49D5-974F-3F8002F796BB}"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263272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9BF2B-268A-49D5-974F-3F8002F796BB}"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427686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C09BF2B-268A-49D5-974F-3F8002F796BB}"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140093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C09BF2B-268A-49D5-974F-3F8002F796BB}"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BEFDA-51C7-454B-BCA1-5E14754C5C0C}" type="slidenum">
              <a:rPr lang="en-US" smtClean="0"/>
              <a:t>‹#›</a:t>
            </a:fld>
            <a:endParaRPr lang="en-US"/>
          </a:p>
        </p:txBody>
      </p:sp>
    </p:spTree>
    <p:extLst>
      <p:ext uri="{BB962C8B-B14F-4D97-AF65-F5344CB8AC3E}">
        <p14:creationId xmlns:p14="http://schemas.microsoft.com/office/powerpoint/2010/main" val="190403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09BF2B-268A-49D5-974F-3F8002F796BB}" type="datetimeFigureOut">
              <a:rPr lang="en-US" smtClean="0"/>
              <a:t>4/25/2019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27BEFDA-51C7-454B-BCA1-5E14754C5C0C}" type="slidenum">
              <a:rPr lang="en-US" smtClean="0"/>
              <a:t>‹#›</a:t>
            </a:fld>
            <a:endParaRPr lang="en-US"/>
          </a:p>
        </p:txBody>
      </p:sp>
    </p:spTree>
    <p:extLst>
      <p:ext uri="{BB962C8B-B14F-4D97-AF65-F5344CB8AC3E}">
        <p14:creationId xmlns:p14="http://schemas.microsoft.com/office/powerpoint/2010/main" val="36915333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github.com/alynn26/Evergreen-Receipt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iki.evergreen-ils.org/doku.php?id=dev:server_print_templat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vergreen-ils.org/egdownload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t>Web Client Receipts, </a:t>
            </a:r>
            <a:br>
              <a:rPr lang="en-US" b="1" dirty="0"/>
            </a:br>
            <a:r>
              <a:rPr lang="en-US" b="1" dirty="0"/>
              <a:t>It’s not Magic</a:t>
            </a:r>
            <a:endParaRPr lang="en-US" sz="9600" dirty="0"/>
          </a:p>
        </p:txBody>
      </p:sp>
      <p:sp>
        <p:nvSpPr>
          <p:cNvPr id="6" name="Subtitle 5"/>
          <p:cNvSpPr>
            <a:spLocks noGrp="1"/>
          </p:cNvSpPr>
          <p:nvPr>
            <p:ph type="subTitle" idx="1"/>
          </p:nvPr>
        </p:nvSpPr>
        <p:spPr/>
        <p:txBody>
          <a:bodyPr>
            <a:normAutofit/>
          </a:bodyPr>
          <a:lstStyle/>
          <a:p>
            <a:r>
              <a:rPr lang="en-US" sz="2800" dirty="0"/>
              <a:t>Everything you need to know</a:t>
            </a:r>
          </a:p>
        </p:txBody>
      </p:sp>
      <p:sp>
        <p:nvSpPr>
          <p:cNvPr id="7" name="TextBox 6"/>
          <p:cNvSpPr txBox="1"/>
          <p:nvPr/>
        </p:nvSpPr>
        <p:spPr>
          <a:xfrm>
            <a:off x="228600" y="5867400"/>
            <a:ext cx="2719014" cy="923330"/>
          </a:xfrm>
          <a:prstGeom prst="rect">
            <a:avLst/>
          </a:prstGeom>
          <a:noFill/>
        </p:spPr>
        <p:txBody>
          <a:bodyPr wrap="none" rtlCol="0">
            <a:spAutoFit/>
          </a:bodyPr>
          <a:lstStyle/>
          <a:p>
            <a:r>
              <a:rPr lang="en-US" dirty="0"/>
              <a:t>Lynn Floyd</a:t>
            </a:r>
          </a:p>
          <a:p>
            <a:r>
              <a:rPr lang="en-US" dirty="0"/>
              <a:t>Anderson County Library</a:t>
            </a:r>
          </a:p>
          <a:p>
            <a:r>
              <a:rPr lang="en-US" dirty="0"/>
              <a:t>SCLENDS</a:t>
            </a:r>
          </a:p>
        </p:txBody>
      </p:sp>
    </p:spTree>
    <p:extLst>
      <p:ext uri="{BB962C8B-B14F-4D97-AF65-F5344CB8AC3E}">
        <p14:creationId xmlns:p14="http://schemas.microsoft.com/office/powerpoint/2010/main" val="393033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r>
              <a:rPr lang="en-US" dirty="0"/>
              <a:t>Formatting Dates and Times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7109846"/>
              </p:ext>
            </p:extLst>
          </p:nvPr>
        </p:nvGraphicFramePr>
        <p:xfrm>
          <a:off x="609600" y="2160588"/>
          <a:ext cx="6934200" cy="2225040"/>
        </p:xfrm>
        <a:graphic>
          <a:graphicData uri="http://schemas.openxmlformats.org/drawingml/2006/table">
            <a:tbl>
              <a:tblPr firstRow="1" bandRow="1">
                <a:tableStyleId>{5C22544A-7EE6-4342-B048-85BDC9FD1C3A}</a:tableStyleId>
              </a:tblPr>
              <a:tblGrid>
                <a:gridCol w="3598762">
                  <a:extLst>
                    <a:ext uri="{9D8B030D-6E8A-4147-A177-3AD203B41FA5}">
                      <a16:colId xmlns:a16="http://schemas.microsoft.com/office/drawing/2014/main" val="203521824"/>
                    </a:ext>
                  </a:extLst>
                </a:gridCol>
                <a:gridCol w="3335438">
                  <a:extLst>
                    <a:ext uri="{9D8B030D-6E8A-4147-A177-3AD203B41FA5}">
                      <a16:colId xmlns:a16="http://schemas.microsoft.com/office/drawing/2014/main" val="2487688939"/>
                    </a:ext>
                  </a:extLst>
                </a:gridCol>
              </a:tblGrid>
              <a:tr h="370840">
                <a:tc>
                  <a:txBody>
                    <a:bodyPr/>
                    <a:lstStyle/>
                    <a:p>
                      <a:pPr algn="l" fontAlgn="t"/>
                      <a:r>
                        <a:rPr lang="en-US" b="1" dirty="0">
                          <a:effectLst/>
                        </a:rPr>
                        <a:t>Code</a:t>
                      </a:r>
                    </a:p>
                  </a:txBody>
                  <a:tcPr/>
                </a:tc>
                <a:tc>
                  <a:txBody>
                    <a:bodyPr/>
                    <a:lstStyle/>
                    <a:p>
                      <a:pPr algn="l" fontAlgn="t"/>
                      <a:r>
                        <a:rPr lang="en-US" b="1">
                          <a:effectLst/>
                        </a:rPr>
                        <a:t>Result</a:t>
                      </a:r>
                    </a:p>
                  </a:txBody>
                  <a:tcPr/>
                </a:tc>
                <a:extLst>
                  <a:ext uri="{0D108BD9-81ED-4DB2-BD59-A6C34878D82A}">
                    <a16:rowId xmlns:a16="http://schemas.microsoft.com/office/drawing/2014/main" val="2512878140"/>
                  </a:ext>
                </a:extLst>
              </a:tr>
              <a:tr h="370840">
                <a:tc>
                  <a:txBody>
                    <a:bodyPr/>
                    <a:lstStyle/>
                    <a:p>
                      <a:pPr algn="l" fontAlgn="t"/>
                      <a:r>
                        <a:rPr lang="en-US">
                          <a:effectLst/>
                        </a:rPr>
                        <a:t>{{today}}</a:t>
                      </a:r>
                    </a:p>
                  </a:txBody>
                  <a:tcPr/>
                </a:tc>
                <a:tc>
                  <a:txBody>
                    <a:bodyPr/>
                    <a:lstStyle/>
                    <a:p>
                      <a:pPr algn="l" fontAlgn="t"/>
                      <a:r>
                        <a:rPr lang="en-US">
                          <a:effectLst/>
                        </a:rPr>
                        <a:t>2017-08-01T14:18:51.445Z</a:t>
                      </a:r>
                    </a:p>
                  </a:txBody>
                  <a:tcPr/>
                </a:tc>
                <a:extLst>
                  <a:ext uri="{0D108BD9-81ED-4DB2-BD59-A6C34878D82A}">
                    <a16:rowId xmlns:a16="http://schemas.microsoft.com/office/drawing/2014/main" val="3100836312"/>
                  </a:ext>
                </a:extLst>
              </a:tr>
              <a:tr h="370840">
                <a:tc>
                  <a:txBody>
                    <a:bodyPr/>
                    <a:lstStyle/>
                    <a:p>
                      <a:pPr algn="l" fontAlgn="t"/>
                      <a:r>
                        <a:rPr lang="en-US" dirty="0">
                          <a:effectLst/>
                        </a:rPr>
                        <a:t>{{today | date:'</a:t>
                      </a:r>
                      <a:r>
                        <a:rPr lang="en-US" sz="1800" b="0" i="0" kern="1200" dirty="0" err="1">
                          <a:solidFill>
                            <a:schemeClr val="dk1"/>
                          </a:solidFill>
                          <a:effectLst/>
                          <a:latin typeface="+mn-lt"/>
                          <a:ea typeface="+mn-ea"/>
                          <a:cs typeface="+mn-cs"/>
                        </a:rPr>
                        <a:t>shortDate</a:t>
                      </a:r>
                      <a:r>
                        <a:rPr lang="en-US" dirty="0">
                          <a:effectLst/>
                        </a:rPr>
                        <a:t>'}}</a:t>
                      </a:r>
                    </a:p>
                  </a:txBody>
                  <a:tcPr/>
                </a:tc>
                <a:tc>
                  <a:txBody>
                    <a:bodyPr/>
                    <a:lstStyle/>
                    <a:p>
                      <a:pPr algn="l" fontAlgn="t"/>
                      <a:r>
                        <a:rPr lang="en-US" dirty="0">
                          <a:effectLst/>
                        </a:rPr>
                        <a:t>4/24/19</a:t>
                      </a:r>
                    </a:p>
                  </a:txBody>
                  <a:tcPr/>
                </a:tc>
                <a:extLst>
                  <a:ext uri="{0D108BD9-81ED-4DB2-BD59-A6C34878D82A}">
                    <a16:rowId xmlns:a16="http://schemas.microsoft.com/office/drawing/2014/main" val="680832694"/>
                  </a:ext>
                </a:extLst>
              </a:tr>
              <a:tr h="370840">
                <a:tc>
                  <a:txBody>
                    <a:bodyPr/>
                    <a:lstStyle/>
                    <a:p>
                      <a:pPr algn="l" fontAlgn="t"/>
                      <a:r>
                        <a:rPr lang="en-US" dirty="0">
                          <a:effectLst/>
                        </a:rPr>
                        <a:t>{{today | date:‘</a:t>
                      </a:r>
                      <a:r>
                        <a:rPr lang="en-US" dirty="0" err="1">
                          <a:effectLst/>
                        </a:rPr>
                        <a:t>shortTime</a:t>
                      </a:r>
                      <a:r>
                        <a:rPr lang="en-US" dirty="0">
                          <a:effectLst/>
                        </a:rPr>
                        <a:t>'}}</a:t>
                      </a:r>
                    </a:p>
                  </a:txBody>
                  <a:tcPr/>
                </a:tc>
                <a:tc>
                  <a:txBody>
                    <a:bodyPr/>
                    <a:lstStyle/>
                    <a:p>
                      <a:pPr algn="l" fontAlgn="t"/>
                      <a:r>
                        <a:rPr lang="en-US" sz="1800" b="0" i="0" kern="1200" dirty="0">
                          <a:solidFill>
                            <a:schemeClr val="dk1"/>
                          </a:solidFill>
                          <a:effectLst/>
                          <a:latin typeface="+mn-lt"/>
                          <a:ea typeface="+mn-ea"/>
                          <a:cs typeface="+mn-cs"/>
                        </a:rPr>
                        <a:t>9:43 AM</a:t>
                      </a:r>
                      <a:endParaRPr lang="en-US" dirty="0">
                        <a:effectLst/>
                      </a:endParaRPr>
                    </a:p>
                  </a:txBody>
                  <a:tcPr/>
                </a:tc>
                <a:extLst>
                  <a:ext uri="{0D108BD9-81ED-4DB2-BD59-A6C34878D82A}">
                    <a16:rowId xmlns:a16="http://schemas.microsoft.com/office/drawing/2014/main" val="1712347185"/>
                  </a:ext>
                </a:extLst>
              </a:tr>
              <a:tr h="370840">
                <a:tc>
                  <a:txBody>
                    <a:bodyPr/>
                    <a:lstStyle/>
                    <a:p>
                      <a:pPr fontAlgn="t"/>
                      <a:r>
                        <a:rPr lang="en-US" dirty="0">
                          <a:effectLst/>
                        </a:rPr>
                        <a:t>{{today | date:'</a:t>
                      </a:r>
                      <a:r>
                        <a:rPr lang="en-US" dirty="0" err="1">
                          <a:effectLst/>
                        </a:rPr>
                        <a:t>longDate</a:t>
                      </a:r>
                      <a:r>
                        <a:rPr lang="en-US" dirty="0">
                          <a:effectLst/>
                        </a:rPr>
                        <a:t>'}}</a:t>
                      </a:r>
                    </a:p>
                  </a:txBody>
                  <a:tcPr/>
                </a:tc>
                <a:tc>
                  <a:txBody>
                    <a:bodyPr/>
                    <a:lstStyle/>
                    <a:p>
                      <a:pPr fontAlgn="t"/>
                      <a:r>
                        <a:rPr lang="en-US" dirty="0">
                          <a:effectLst/>
                        </a:rPr>
                        <a:t>April 24, 2019</a:t>
                      </a:r>
                    </a:p>
                  </a:txBody>
                  <a:tcPr/>
                </a:tc>
                <a:extLst>
                  <a:ext uri="{0D108BD9-81ED-4DB2-BD59-A6C34878D82A}">
                    <a16:rowId xmlns:a16="http://schemas.microsoft.com/office/drawing/2014/main" val="1349757394"/>
                  </a:ext>
                </a:extLst>
              </a:tr>
              <a:tr h="370840">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dirty="0">
                          <a:effectLst/>
                        </a:rPr>
                        <a:t>{{today | </a:t>
                      </a:r>
                      <a:r>
                        <a:rPr lang="en-US" dirty="0" err="1">
                          <a:effectLst/>
                        </a:rPr>
                        <a:t>date:‘medium</a:t>
                      </a:r>
                      <a:r>
                        <a:rPr lang="en-US" dirty="0">
                          <a:effectLst/>
                        </a:rPr>
                        <a:t>'}}</a:t>
                      </a:r>
                    </a:p>
                  </a:txBody>
                  <a:tcPr/>
                </a:tc>
                <a:tc>
                  <a:txBody>
                    <a:bodyPr/>
                    <a:lstStyle/>
                    <a:p>
                      <a:pPr fontAlgn="t"/>
                      <a:r>
                        <a:rPr lang="en-US" dirty="0">
                          <a:effectLst/>
                        </a:rPr>
                        <a:t>April 24, 2019 8:30:01</a:t>
                      </a:r>
                      <a:r>
                        <a:rPr lang="en-US" baseline="0" dirty="0">
                          <a:effectLst/>
                        </a:rPr>
                        <a:t> AM</a:t>
                      </a:r>
                      <a:endParaRPr lang="en-US" dirty="0">
                        <a:effectLst/>
                      </a:endParaRPr>
                    </a:p>
                  </a:txBody>
                  <a:tcPr/>
                </a:tc>
                <a:extLst>
                  <a:ext uri="{0D108BD9-81ED-4DB2-BD59-A6C34878D82A}">
                    <a16:rowId xmlns:a16="http://schemas.microsoft.com/office/drawing/2014/main" val="3793879122"/>
                  </a:ext>
                </a:extLst>
              </a:tr>
            </a:tbl>
          </a:graphicData>
        </a:graphic>
      </p:graphicFrame>
      <p:sp>
        <p:nvSpPr>
          <p:cNvPr id="5" name="Rectangle 4"/>
          <p:cNvSpPr/>
          <p:nvPr/>
        </p:nvSpPr>
        <p:spPr>
          <a:xfrm>
            <a:off x="609599" y="5029200"/>
            <a:ext cx="4528869" cy="369332"/>
          </a:xfrm>
          <a:prstGeom prst="rect">
            <a:avLst/>
          </a:prstGeom>
        </p:spPr>
        <p:txBody>
          <a:bodyPr wrap="none">
            <a:spAutoFit/>
          </a:bodyPr>
          <a:lstStyle/>
          <a:p>
            <a:r>
              <a:rPr lang="en-US" dirty="0"/>
              <a:t>https://angular.io/api/common/DatePipe</a:t>
            </a:r>
          </a:p>
        </p:txBody>
      </p:sp>
    </p:spTree>
    <p:extLst>
      <p:ext uri="{BB962C8B-B14F-4D97-AF65-F5344CB8AC3E}">
        <p14:creationId xmlns:p14="http://schemas.microsoft.com/office/powerpoint/2010/main" val="3767212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r>
              <a:rPr lang="en-US" dirty="0"/>
              <a:t>Limiting Variables</a:t>
            </a:r>
          </a:p>
        </p:txBody>
      </p:sp>
      <p:sp>
        <p:nvSpPr>
          <p:cNvPr id="3" name="Content Placeholder 2"/>
          <p:cNvSpPr>
            <a:spLocks noGrp="1"/>
          </p:cNvSpPr>
          <p:nvPr>
            <p:ph idx="1"/>
          </p:nvPr>
        </p:nvSpPr>
        <p:spPr>
          <a:xfrm>
            <a:off x="609599" y="1524000"/>
            <a:ext cx="6347714" cy="4517363"/>
          </a:xfrm>
        </p:spPr>
        <p:txBody>
          <a:bodyPr/>
          <a:lstStyle/>
          <a:p>
            <a:r>
              <a:rPr lang="en-US" dirty="0" err="1"/>
              <a:t>limitTo</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41821812"/>
              </p:ext>
            </p:extLst>
          </p:nvPr>
        </p:nvGraphicFramePr>
        <p:xfrm>
          <a:off x="735455" y="2819400"/>
          <a:ext cx="7417944" cy="1651000"/>
        </p:xfrm>
        <a:graphic>
          <a:graphicData uri="http://schemas.openxmlformats.org/drawingml/2006/table">
            <a:tbl>
              <a:tblPr firstRow="1" bandRow="1">
                <a:tableStyleId>{5C22544A-7EE6-4342-B048-85BDC9FD1C3A}</a:tableStyleId>
              </a:tblPr>
              <a:tblGrid>
                <a:gridCol w="2472648">
                  <a:extLst>
                    <a:ext uri="{9D8B030D-6E8A-4147-A177-3AD203B41FA5}">
                      <a16:colId xmlns:a16="http://schemas.microsoft.com/office/drawing/2014/main" val="739934715"/>
                    </a:ext>
                  </a:extLst>
                </a:gridCol>
                <a:gridCol w="2472648">
                  <a:extLst>
                    <a:ext uri="{9D8B030D-6E8A-4147-A177-3AD203B41FA5}">
                      <a16:colId xmlns:a16="http://schemas.microsoft.com/office/drawing/2014/main" val="4202648827"/>
                    </a:ext>
                  </a:extLst>
                </a:gridCol>
                <a:gridCol w="2472648">
                  <a:extLst>
                    <a:ext uri="{9D8B030D-6E8A-4147-A177-3AD203B41FA5}">
                      <a16:colId xmlns:a16="http://schemas.microsoft.com/office/drawing/2014/main" val="2595069876"/>
                    </a:ext>
                  </a:extLst>
                </a:gridCol>
              </a:tblGrid>
              <a:tr h="370840">
                <a:tc>
                  <a:txBody>
                    <a:bodyPr/>
                    <a:lstStyle/>
                    <a:p>
                      <a:pPr algn="l" fontAlgn="t"/>
                      <a:r>
                        <a:rPr lang="en-US" b="1" dirty="0">
                          <a:effectLst/>
                        </a:rPr>
                        <a:t>Original</a:t>
                      </a:r>
                    </a:p>
                  </a:txBody>
                  <a:tcPr/>
                </a:tc>
                <a:tc>
                  <a:txBody>
                    <a:bodyPr/>
                    <a:lstStyle/>
                    <a:p>
                      <a:pPr algn="l" fontAlgn="t"/>
                      <a:r>
                        <a:rPr lang="en-US" b="1">
                          <a:effectLst/>
                        </a:rPr>
                        <a:t>Code</a:t>
                      </a:r>
                    </a:p>
                  </a:txBody>
                  <a:tcPr/>
                </a:tc>
                <a:tc>
                  <a:txBody>
                    <a:bodyPr/>
                    <a:lstStyle/>
                    <a:p>
                      <a:pPr algn="l" fontAlgn="t"/>
                      <a:r>
                        <a:rPr lang="en-US" b="1">
                          <a:effectLst/>
                        </a:rPr>
                        <a:t>Result</a:t>
                      </a:r>
                    </a:p>
                  </a:txBody>
                  <a:tcPr/>
                </a:tc>
                <a:extLst>
                  <a:ext uri="{0D108BD9-81ED-4DB2-BD59-A6C34878D82A}">
                    <a16:rowId xmlns:a16="http://schemas.microsoft.com/office/drawing/2014/main" val="3824307440"/>
                  </a:ext>
                </a:extLst>
              </a:tr>
              <a:tr h="370840">
                <a:tc>
                  <a:txBody>
                    <a:bodyPr/>
                    <a:lstStyle/>
                    <a:p>
                      <a:pPr algn="l" fontAlgn="t"/>
                      <a:r>
                        <a:rPr lang="en-US" dirty="0">
                          <a:effectLst/>
                        </a:rPr>
                        <a:t>Trivia Questions and Answers</a:t>
                      </a:r>
                    </a:p>
                  </a:txBody>
                  <a:tcPr/>
                </a:tc>
                <a:tc>
                  <a:txBody>
                    <a:bodyPr/>
                    <a:lstStyle/>
                    <a:p>
                      <a:pPr algn="l" fontAlgn="t"/>
                      <a:r>
                        <a:rPr lang="en-US">
                          <a:effectLst/>
                        </a:rPr>
                        <a:t>{{checkout.title | limitTo:10}}</a:t>
                      </a:r>
                    </a:p>
                  </a:txBody>
                  <a:tcPr/>
                </a:tc>
                <a:tc>
                  <a:txBody>
                    <a:bodyPr/>
                    <a:lstStyle/>
                    <a:p>
                      <a:pPr algn="l" fontAlgn="t"/>
                      <a:r>
                        <a:rPr lang="en-US" dirty="0">
                          <a:effectLst/>
                        </a:rPr>
                        <a:t>Trivia</a:t>
                      </a:r>
                      <a:r>
                        <a:rPr lang="en-US" baseline="0" dirty="0">
                          <a:effectLst/>
                        </a:rPr>
                        <a:t> Que</a:t>
                      </a:r>
                      <a:endParaRPr lang="en-US" dirty="0">
                        <a:effectLst/>
                      </a:endParaRPr>
                    </a:p>
                  </a:txBody>
                  <a:tcPr/>
                </a:tc>
                <a:extLst>
                  <a:ext uri="{0D108BD9-81ED-4DB2-BD59-A6C34878D82A}">
                    <a16:rowId xmlns:a16="http://schemas.microsoft.com/office/drawing/2014/main" val="108891510"/>
                  </a:ext>
                </a:extLst>
              </a:tr>
              <a:tr h="370840">
                <a:tc>
                  <a:txBody>
                    <a:bodyPr/>
                    <a:lstStyle/>
                    <a:p>
                      <a:pPr algn="l" fontAlgn="t"/>
                      <a:r>
                        <a:rPr lang="en-US" dirty="0">
                          <a:effectLst/>
                        </a:rPr>
                        <a:t>123456789</a:t>
                      </a:r>
                    </a:p>
                  </a:txBody>
                  <a:tcPr/>
                </a:tc>
                <a:tc>
                  <a:txBody>
                    <a:bodyPr/>
                    <a:lstStyle/>
                    <a:p>
                      <a:pPr algn="l" fontAlgn="t"/>
                      <a:r>
                        <a:rPr lang="en-US">
                          <a:effectLst/>
                        </a:rPr>
                        <a:t>{{patron.card.barcode | limitTo:-5}}</a:t>
                      </a:r>
                    </a:p>
                  </a:txBody>
                  <a:tcPr/>
                </a:tc>
                <a:tc>
                  <a:txBody>
                    <a:bodyPr/>
                    <a:lstStyle/>
                    <a:p>
                      <a:pPr algn="l" fontAlgn="t"/>
                      <a:r>
                        <a:rPr lang="en-US" dirty="0">
                          <a:effectLst/>
                        </a:rPr>
                        <a:t>56789</a:t>
                      </a:r>
                    </a:p>
                  </a:txBody>
                  <a:tcPr/>
                </a:tc>
                <a:extLst>
                  <a:ext uri="{0D108BD9-81ED-4DB2-BD59-A6C34878D82A}">
                    <a16:rowId xmlns:a16="http://schemas.microsoft.com/office/drawing/2014/main" val="1694953931"/>
                  </a:ext>
                </a:extLst>
              </a:tr>
            </a:tbl>
          </a:graphicData>
        </a:graphic>
      </p:graphicFrame>
    </p:spTree>
    <p:extLst>
      <p:ext uri="{BB962C8B-B14F-4D97-AF65-F5344CB8AC3E}">
        <p14:creationId xmlns:p14="http://schemas.microsoft.com/office/powerpoint/2010/main" val="1449363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2C5F-03B9-4B2C-ADEF-0C5F32328B62}"/>
              </a:ext>
            </a:extLst>
          </p:cNvPr>
          <p:cNvSpPr>
            <a:spLocks noGrp="1"/>
          </p:cNvSpPr>
          <p:nvPr>
            <p:ph type="title"/>
          </p:nvPr>
        </p:nvSpPr>
        <p:spPr/>
        <p:txBody>
          <a:bodyPr/>
          <a:lstStyle/>
          <a:p>
            <a:r>
              <a:rPr lang="en-US" dirty="0"/>
              <a:t>Adding a scannable barcode</a:t>
            </a:r>
          </a:p>
        </p:txBody>
      </p:sp>
      <p:sp>
        <p:nvSpPr>
          <p:cNvPr id="3" name="Content Placeholder 2">
            <a:extLst>
              <a:ext uri="{FF2B5EF4-FFF2-40B4-BE49-F238E27FC236}">
                <a16:creationId xmlns:a16="http://schemas.microsoft.com/office/drawing/2014/main" id="{140E24F9-7967-4D2B-A9A9-ED82A3C3C2E5}"/>
              </a:ext>
            </a:extLst>
          </p:cNvPr>
          <p:cNvSpPr>
            <a:spLocks noGrp="1"/>
          </p:cNvSpPr>
          <p:nvPr>
            <p:ph idx="1"/>
          </p:nvPr>
        </p:nvSpPr>
        <p:spPr/>
        <p:txBody>
          <a:bodyPr/>
          <a:lstStyle/>
          <a:p>
            <a:r>
              <a:rPr lang="en-US" dirty="0"/>
              <a:t>Barcode Fonts</a:t>
            </a:r>
          </a:p>
          <a:p>
            <a:pPr lvl="1"/>
            <a:r>
              <a:rPr lang="en-US" dirty="0" err="1"/>
              <a:t>Codabar</a:t>
            </a:r>
            <a:r>
              <a:rPr lang="en-US" dirty="0"/>
              <a:t> Medium</a:t>
            </a:r>
          </a:p>
          <a:p>
            <a:pPr lvl="1"/>
            <a:r>
              <a:rPr lang="en-US" dirty="0"/>
              <a:t>Interleave 3 of 9</a:t>
            </a:r>
          </a:p>
          <a:p>
            <a:r>
              <a:rPr lang="en-US" dirty="0"/>
              <a:t>Start and Stop Characters</a:t>
            </a:r>
          </a:p>
          <a:p>
            <a:endParaRPr lang="en-US" dirty="0"/>
          </a:p>
          <a:p>
            <a:r>
              <a:rPr lang="en-US" dirty="0"/>
              <a:t>&lt;div align="Center"; style= "font-family: '</a:t>
            </a:r>
            <a:r>
              <a:rPr lang="en-US" dirty="0" err="1"/>
              <a:t>CodabarMedium</a:t>
            </a:r>
            <a:r>
              <a:rPr lang="en-US" dirty="0"/>
              <a:t>';"&gt;B{{</a:t>
            </a:r>
            <a:r>
              <a:rPr lang="en-US" dirty="0" err="1"/>
              <a:t>parton.card.barcode</a:t>
            </a:r>
            <a:r>
              <a:rPr lang="en-US" dirty="0"/>
              <a:t>}}D&lt;/div&gt;</a:t>
            </a:r>
          </a:p>
          <a:p>
            <a:endParaRPr lang="en-US" dirty="0"/>
          </a:p>
          <a:p>
            <a:pPr marL="0" indent="0" algn="ctr">
              <a:buNone/>
            </a:pPr>
            <a:r>
              <a:rPr lang="en-US" sz="3200" dirty="0">
                <a:latin typeface="CodabarMedium" panose="02000603000000000000" pitchFamily="2" charset="0"/>
              </a:rPr>
              <a:t>B1234567D</a:t>
            </a:r>
            <a:endParaRPr lang="en-US" dirty="0">
              <a:latin typeface="CodabarMedium" panose="02000603000000000000" pitchFamily="2" charset="0"/>
            </a:endParaRPr>
          </a:p>
        </p:txBody>
      </p:sp>
    </p:spTree>
    <p:extLst>
      <p:ext uri="{BB962C8B-B14F-4D97-AF65-F5344CB8AC3E}">
        <p14:creationId xmlns:p14="http://schemas.microsoft.com/office/powerpoint/2010/main" val="57332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847F4-9AF7-46AA-AAB0-FCB7EA08C488}"/>
              </a:ext>
            </a:extLst>
          </p:cNvPr>
          <p:cNvSpPr>
            <a:spLocks noGrp="1"/>
          </p:cNvSpPr>
          <p:nvPr>
            <p:ph type="title"/>
          </p:nvPr>
        </p:nvSpPr>
        <p:spPr/>
        <p:txBody>
          <a:bodyPr/>
          <a:lstStyle/>
          <a:p>
            <a:r>
              <a:rPr lang="en-US" dirty="0"/>
              <a:t>Include Statements</a:t>
            </a:r>
          </a:p>
        </p:txBody>
      </p:sp>
      <p:graphicFrame>
        <p:nvGraphicFramePr>
          <p:cNvPr id="5" name="Table 4">
            <a:extLst>
              <a:ext uri="{FF2B5EF4-FFF2-40B4-BE49-F238E27FC236}">
                <a16:creationId xmlns:a16="http://schemas.microsoft.com/office/drawing/2014/main" id="{D76C6764-3DB9-47AD-81C5-C22838AA640E}"/>
              </a:ext>
            </a:extLst>
          </p:cNvPr>
          <p:cNvGraphicFramePr>
            <a:graphicFrameLocks noGrp="1"/>
          </p:cNvGraphicFramePr>
          <p:nvPr>
            <p:extLst>
              <p:ext uri="{D42A27DB-BD31-4B8C-83A1-F6EECF244321}">
                <p14:modId xmlns:p14="http://schemas.microsoft.com/office/powerpoint/2010/main" val="3198613473"/>
              </p:ext>
            </p:extLst>
          </p:nvPr>
        </p:nvGraphicFramePr>
        <p:xfrm>
          <a:off x="609599" y="2366796"/>
          <a:ext cx="6963230" cy="3702770"/>
        </p:xfrm>
        <a:graphic>
          <a:graphicData uri="http://schemas.openxmlformats.org/drawingml/2006/table">
            <a:tbl>
              <a:tblPr firstRow="1" bandRow="1">
                <a:tableStyleId>{5C22544A-7EE6-4342-B048-85BDC9FD1C3A}</a:tableStyleId>
              </a:tblPr>
              <a:tblGrid>
                <a:gridCol w="3481615">
                  <a:extLst>
                    <a:ext uri="{9D8B030D-6E8A-4147-A177-3AD203B41FA5}">
                      <a16:colId xmlns:a16="http://schemas.microsoft.com/office/drawing/2014/main" val="359739572"/>
                    </a:ext>
                  </a:extLst>
                </a:gridCol>
                <a:gridCol w="3481615">
                  <a:extLst>
                    <a:ext uri="{9D8B030D-6E8A-4147-A177-3AD203B41FA5}">
                      <a16:colId xmlns:a16="http://schemas.microsoft.com/office/drawing/2014/main" val="2665182748"/>
                    </a:ext>
                  </a:extLst>
                </a:gridCol>
              </a:tblGrid>
              <a:tr h="7405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Content of </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alert_text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include</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solidFill>
                      <a:srgbClr val="EEF4E8"/>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includes.alert_text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solidFill>
                      <a:srgbClr val="EEF4E8"/>
                    </a:solidFill>
                  </a:tcPr>
                </a:tc>
                <a:extLst>
                  <a:ext uri="{0D108BD9-81ED-4DB2-BD59-A6C34878D82A}">
                    <a16:rowId xmlns:a16="http://schemas.microsoft.com/office/drawing/2014/main" val="2499032520"/>
                  </a:ext>
                </a:extLst>
              </a:tr>
              <a:tr h="7405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Content of </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event_text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include</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includes.event_text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020852422"/>
                  </a:ext>
                </a:extLst>
              </a:tr>
              <a:tr h="7405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Content of </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footer_text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include</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includes.footer_text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37990611"/>
                  </a:ext>
                </a:extLst>
              </a:tr>
              <a:tr h="7405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Content of </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header_text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include</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includes.header_text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094795981"/>
                  </a:ext>
                </a:extLst>
              </a:tr>
              <a:tr h="7405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Content of </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notice_text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include</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includes.notice_text</a:t>
                      </a:r>
                      <a:r>
                        <a:rPr kumimoji="0" lang="en-US" altLang="en-US" sz="1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rgbClr val="666666"/>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123506116"/>
                  </a:ext>
                </a:extLst>
              </a:tr>
            </a:tbl>
          </a:graphicData>
        </a:graphic>
      </p:graphicFrame>
      <p:sp>
        <p:nvSpPr>
          <p:cNvPr id="8" name="TextBox 7">
            <a:extLst>
              <a:ext uri="{FF2B5EF4-FFF2-40B4-BE49-F238E27FC236}">
                <a16:creationId xmlns:a16="http://schemas.microsoft.com/office/drawing/2014/main" id="{D425B4E3-12D6-4F6C-8EEB-66B621758787}"/>
              </a:ext>
            </a:extLst>
          </p:cNvPr>
          <p:cNvSpPr txBox="1"/>
          <p:nvPr/>
        </p:nvSpPr>
        <p:spPr>
          <a:xfrm>
            <a:off x="304800" y="1930400"/>
            <a:ext cx="7935688" cy="400110"/>
          </a:xfrm>
          <a:prstGeom prst="rect">
            <a:avLst/>
          </a:prstGeom>
          <a:noFill/>
        </p:spPr>
        <p:txBody>
          <a:bodyPr wrap="square" rtlCol="0">
            <a:spAutoFit/>
          </a:bodyPr>
          <a:lstStyle/>
          <a:p>
            <a:r>
              <a:rPr lang="en-US" sz="2000" dirty="0"/>
              <a:t>Administration &gt; Local Administration &gt; Library Settings Editor</a:t>
            </a:r>
          </a:p>
        </p:txBody>
      </p:sp>
    </p:spTree>
    <p:extLst>
      <p:ext uri="{BB962C8B-B14F-4D97-AF65-F5344CB8AC3E}">
        <p14:creationId xmlns:p14="http://schemas.microsoft.com/office/powerpoint/2010/main" val="358122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ng-If</a:t>
            </a:r>
          </a:p>
        </p:txBody>
      </p:sp>
      <p:sp>
        <p:nvSpPr>
          <p:cNvPr id="3" name="Content Placeholder 2"/>
          <p:cNvSpPr>
            <a:spLocks noGrp="1"/>
          </p:cNvSpPr>
          <p:nvPr>
            <p:ph idx="1"/>
          </p:nvPr>
        </p:nvSpPr>
        <p:spPr/>
        <p:txBody>
          <a:bodyPr/>
          <a:lstStyle/>
          <a:p>
            <a:r>
              <a:rPr lang="en-US" dirty="0"/>
              <a:t>If true do this, if false move on.</a:t>
            </a:r>
          </a:p>
          <a:p>
            <a:r>
              <a:rPr lang="en-US" dirty="0"/>
              <a:t>&lt;div ng-if="</a:t>
            </a:r>
            <a:r>
              <a:rPr lang="en-US" dirty="0" err="1"/>
              <a:t>hold.phone_notify</a:t>
            </a:r>
            <a:r>
              <a:rPr lang="en-US" dirty="0"/>
              <a:t>"&gt;Notify by phone: {{</a:t>
            </a:r>
            <a:r>
              <a:rPr lang="en-US" dirty="0" err="1"/>
              <a:t>hold.phone_notify</a:t>
            </a:r>
            <a:r>
              <a:rPr lang="en-US" dirty="0"/>
              <a:t>}}&lt;/div&gt;</a:t>
            </a:r>
          </a:p>
          <a:p>
            <a:r>
              <a:rPr lang="en-US" dirty="0"/>
              <a:t>&lt;div ng-if="</a:t>
            </a:r>
            <a:r>
              <a:rPr lang="en-US" dirty="0" err="1"/>
              <a:t>hold.sms_notify</a:t>
            </a:r>
            <a:r>
              <a:rPr lang="en-US" dirty="0"/>
              <a:t>"&gt;Notify by text: {{</a:t>
            </a:r>
            <a:r>
              <a:rPr lang="en-US" dirty="0" err="1"/>
              <a:t>hold.sms_notify</a:t>
            </a:r>
            <a:r>
              <a:rPr lang="en-US" dirty="0"/>
              <a:t>}}&lt;/div&gt;</a:t>
            </a:r>
          </a:p>
          <a:p>
            <a:r>
              <a:rPr lang="en-US" dirty="0"/>
              <a:t>&lt;div ng-if="</a:t>
            </a:r>
            <a:r>
              <a:rPr lang="en-US" dirty="0" err="1"/>
              <a:t>hold.email_notify</a:t>
            </a:r>
            <a:r>
              <a:rPr lang="en-US" dirty="0"/>
              <a:t> == 't'"&gt;Notify by email: {{</a:t>
            </a:r>
            <a:r>
              <a:rPr lang="en-US" dirty="0" err="1"/>
              <a:t>patron.email</a:t>
            </a:r>
            <a:r>
              <a:rPr lang="en-US" dirty="0"/>
              <a:t>}}&lt;/div&gt;</a:t>
            </a:r>
          </a:p>
        </p:txBody>
      </p:sp>
    </p:spTree>
    <p:extLst>
      <p:ext uri="{BB962C8B-B14F-4D97-AF65-F5344CB8AC3E}">
        <p14:creationId xmlns:p14="http://schemas.microsoft.com/office/powerpoint/2010/main" val="382010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ng-repeat</a:t>
            </a:r>
          </a:p>
        </p:txBody>
      </p:sp>
      <p:sp>
        <p:nvSpPr>
          <p:cNvPr id="3" name="Content Placeholder 2"/>
          <p:cNvSpPr>
            <a:spLocks noGrp="1"/>
          </p:cNvSpPr>
          <p:nvPr>
            <p:ph idx="1"/>
          </p:nvPr>
        </p:nvSpPr>
        <p:spPr/>
        <p:txBody>
          <a:bodyPr/>
          <a:lstStyle/>
          <a:p>
            <a:r>
              <a:rPr lang="en-US" dirty="0"/>
              <a:t>&lt;li ng-repeat="checkout in circulations | </a:t>
            </a:r>
            <a:r>
              <a:rPr lang="en-US" dirty="0" err="1"/>
              <a:t>orderBy</a:t>
            </a:r>
            <a:r>
              <a:rPr lang="en-US" dirty="0"/>
              <a:t>:['circ.due_date','</a:t>
            </a:r>
            <a:r>
              <a:rPr lang="en-US" dirty="0" err="1"/>
              <a:t>checkout.title</a:t>
            </a:r>
            <a:r>
              <a:rPr lang="en-US" dirty="0"/>
              <a:t>']"&gt;</a:t>
            </a:r>
          </a:p>
          <a:p>
            <a:r>
              <a:rPr lang="en-US" dirty="0"/>
              <a:t>&lt;div ng-repeat="</a:t>
            </a:r>
            <a:r>
              <a:rPr lang="en-US" dirty="0" err="1"/>
              <a:t>xact</a:t>
            </a:r>
            <a:r>
              <a:rPr lang="en-US" dirty="0"/>
              <a:t> in transactions"&gt;</a:t>
            </a:r>
          </a:p>
          <a:p>
            <a:r>
              <a:rPr lang="en-US" dirty="0"/>
              <a:t>&lt;</a:t>
            </a:r>
            <a:r>
              <a:rPr lang="en-US" dirty="0" err="1"/>
              <a:t>tr</a:t>
            </a:r>
            <a:r>
              <a:rPr lang="en-US" dirty="0"/>
              <a:t> ng-repeat="</a:t>
            </a:r>
            <a:r>
              <a:rPr lang="en-US" dirty="0" err="1"/>
              <a:t>hold_data</a:t>
            </a:r>
            <a:r>
              <a:rPr lang="en-US" dirty="0"/>
              <a:t> in holds”&gt;</a:t>
            </a:r>
          </a:p>
          <a:p>
            <a:endParaRPr lang="en-US" dirty="0"/>
          </a:p>
          <a:p>
            <a:r>
              <a:rPr lang="en-US" dirty="0"/>
              <a:t>Repeats the following for each item in the table</a:t>
            </a:r>
          </a:p>
        </p:txBody>
      </p:sp>
    </p:spTree>
    <p:extLst>
      <p:ext uri="{BB962C8B-B14F-4D97-AF65-F5344CB8AC3E}">
        <p14:creationId xmlns:p14="http://schemas.microsoft.com/office/powerpoint/2010/main" val="182420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orderBy</a:t>
            </a:r>
            <a:endParaRPr lang="en-US" dirty="0"/>
          </a:p>
        </p:txBody>
      </p:sp>
      <p:sp>
        <p:nvSpPr>
          <p:cNvPr id="3" name="Content Placeholder 2"/>
          <p:cNvSpPr>
            <a:spLocks noGrp="1"/>
          </p:cNvSpPr>
          <p:nvPr>
            <p:ph idx="1"/>
          </p:nvPr>
        </p:nvSpPr>
        <p:spPr/>
        <p:txBody>
          <a:bodyPr/>
          <a:lstStyle/>
          <a:p>
            <a:r>
              <a:rPr lang="en-US" dirty="0" err="1"/>
              <a:t>orderBy</a:t>
            </a:r>
            <a:r>
              <a:rPr lang="en-US" dirty="0"/>
              <a:t> will let you order a list by any element in the list, vary useful when dealing with large list</a:t>
            </a:r>
          </a:p>
          <a:p>
            <a:endParaRPr lang="en-US" dirty="0"/>
          </a:p>
          <a:p>
            <a:r>
              <a:rPr lang="en-US" dirty="0"/>
              <a:t>&lt;</a:t>
            </a:r>
            <a:r>
              <a:rPr lang="en-US" dirty="0" err="1"/>
              <a:t>tr</a:t>
            </a:r>
            <a:r>
              <a:rPr lang="en-US" dirty="0"/>
              <a:t> ng-repeat="</a:t>
            </a:r>
            <a:r>
              <a:rPr lang="en-US" dirty="0" err="1"/>
              <a:t>hold_data</a:t>
            </a:r>
            <a:r>
              <a:rPr lang="en-US" dirty="0"/>
              <a:t> in holds | </a:t>
            </a:r>
            <a:r>
              <a:rPr lang="en-US" dirty="0" err="1"/>
              <a:t>orderBy</a:t>
            </a:r>
            <a:r>
              <a:rPr lang="en-US" dirty="0"/>
              <a:t>:['copy.location.name','</a:t>
            </a:r>
            <a:r>
              <a:rPr lang="en-US" dirty="0" err="1"/>
              <a:t>volume.label</a:t>
            </a:r>
            <a:r>
              <a:rPr lang="en-US" dirty="0"/>
              <a:t>']"&gt;</a:t>
            </a:r>
          </a:p>
          <a:p>
            <a:endParaRPr lang="en-US" dirty="0"/>
          </a:p>
          <a:p>
            <a:r>
              <a:rPr lang="en-US" dirty="0"/>
              <a:t> &lt;li ng-repeat="checkout in circulations | </a:t>
            </a:r>
            <a:r>
              <a:rPr lang="en-US" dirty="0" err="1"/>
              <a:t>orderBy</a:t>
            </a:r>
            <a:r>
              <a:rPr lang="en-US" dirty="0"/>
              <a:t>:['circ.due_date','</a:t>
            </a:r>
            <a:r>
              <a:rPr lang="en-US" dirty="0" err="1"/>
              <a:t>checkout.title</a:t>
            </a:r>
            <a:r>
              <a:rPr lang="en-US" dirty="0"/>
              <a:t>']"&gt;</a:t>
            </a:r>
          </a:p>
        </p:txBody>
      </p:sp>
    </p:spTree>
    <p:extLst>
      <p:ext uri="{BB962C8B-B14F-4D97-AF65-F5344CB8AC3E}">
        <p14:creationId xmlns:p14="http://schemas.microsoft.com/office/powerpoint/2010/main" val="4150005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a:t>
            </a:r>
            <a:r>
              <a:rPr lang="en-US" dirty="0" err="1"/>
              <a:t>init</a:t>
            </a:r>
            <a:r>
              <a:rPr lang="en-US" dirty="0"/>
              <a:t> – Calculating a Total</a:t>
            </a:r>
          </a:p>
        </p:txBody>
      </p:sp>
      <p:sp>
        <p:nvSpPr>
          <p:cNvPr id="3" name="Content Placeholder 2"/>
          <p:cNvSpPr>
            <a:spLocks noGrp="1"/>
          </p:cNvSpPr>
          <p:nvPr>
            <p:ph idx="1"/>
          </p:nvPr>
        </p:nvSpPr>
        <p:spPr/>
        <p:txBody>
          <a:bodyPr/>
          <a:lstStyle/>
          <a:p>
            <a:r>
              <a:rPr lang="en-US" dirty="0"/>
              <a:t>&lt;div ng-</a:t>
            </a:r>
            <a:r>
              <a:rPr lang="en-US" dirty="0" err="1"/>
              <a:t>init</a:t>
            </a:r>
            <a:r>
              <a:rPr lang="en-US" dirty="0"/>
              <a:t>="</a:t>
            </a:r>
            <a:r>
              <a:rPr lang="en-US" dirty="0" err="1"/>
              <a:t>transactions.subtotal</a:t>
            </a:r>
            <a:r>
              <a:rPr lang="en-US" dirty="0"/>
              <a:t> = 0"&gt;&lt;!--Sets the Subtotal Variable--&gt;</a:t>
            </a:r>
          </a:p>
          <a:p>
            <a:r>
              <a:rPr lang="en-US" dirty="0"/>
              <a:t>&lt;table width="100%" ng-</a:t>
            </a:r>
            <a:r>
              <a:rPr lang="en-US" dirty="0" err="1"/>
              <a:t>init</a:t>
            </a:r>
            <a:r>
              <a:rPr lang="en-US" dirty="0"/>
              <a:t>="</a:t>
            </a:r>
            <a:r>
              <a:rPr lang="en-US" dirty="0" err="1"/>
              <a:t>transactions.subtotal</a:t>
            </a:r>
            <a:r>
              <a:rPr lang="en-US" dirty="0"/>
              <a:t> = </a:t>
            </a:r>
            <a:r>
              <a:rPr lang="en-US" dirty="0" err="1"/>
              <a:t>transactions.subtotal</a:t>
            </a:r>
            <a:r>
              <a:rPr lang="en-US" dirty="0"/>
              <a:t> -- </a:t>
            </a:r>
            <a:r>
              <a:rPr lang="en-US" dirty="0" err="1"/>
              <a:t>xact.summary.balance_owed</a:t>
            </a:r>
            <a:r>
              <a:rPr lang="en-US" dirty="0"/>
              <a:t>"&gt;</a:t>
            </a:r>
          </a:p>
          <a:p>
            <a:r>
              <a:rPr lang="en-US" dirty="0"/>
              <a:t>&lt;b&gt;{{</a:t>
            </a:r>
            <a:r>
              <a:rPr lang="en-US" dirty="0" err="1"/>
              <a:t>transactions.subtotal</a:t>
            </a:r>
            <a:r>
              <a:rPr lang="en-US" dirty="0"/>
              <a:t> | currency}}</a:t>
            </a:r>
          </a:p>
        </p:txBody>
      </p:sp>
    </p:spTree>
    <p:extLst>
      <p:ext uri="{BB962C8B-B14F-4D97-AF65-F5344CB8AC3E}">
        <p14:creationId xmlns:p14="http://schemas.microsoft.com/office/powerpoint/2010/main" val="1990821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C82183-1D48-498B-B661-86F7F7C1C404}"/>
              </a:ext>
            </a:extLst>
          </p:cNvPr>
          <p:cNvSpPr/>
          <p:nvPr/>
        </p:nvSpPr>
        <p:spPr>
          <a:xfrm>
            <a:off x="2035470" y="2590800"/>
            <a:ext cx="3908129" cy="1384995"/>
          </a:xfrm>
          <a:prstGeom prst="rect">
            <a:avLst/>
          </a:prstGeom>
        </p:spPr>
        <p:txBody>
          <a:bodyPr wrap="square">
            <a:spAutoFit/>
          </a:bodyPr>
          <a:lstStyle/>
          <a:p>
            <a:r>
              <a:rPr lang="en-US" sz="2800" dirty="0"/>
              <a:t>&lt;</a:t>
            </a:r>
            <a:r>
              <a:rPr lang="en-US" sz="2800" dirty="0" err="1"/>
              <a:t>br</a:t>
            </a:r>
            <a:r>
              <a:rPr lang="en-US" sz="2800" dirty="0"/>
              <a:t>/&gt;</a:t>
            </a:r>
          </a:p>
          <a:p>
            <a:r>
              <a:rPr lang="en-US" sz="2800" dirty="0"/>
              <a:t>&lt;</a:t>
            </a:r>
            <a:r>
              <a:rPr lang="en-US" sz="2800" dirty="0" err="1"/>
              <a:t>br</a:t>
            </a:r>
            <a:r>
              <a:rPr lang="en-US" sz="2800" dirty="0"/>
              <a:t>/&gt;</a:t>
            </a:r>
          </a:p>
          <a:p>
            <a:r>
              <a:rPr lang="en-US" sz="2800" dirty="0"/>
              <a:t> .&lt;</a:t>
            </a:r>
            <a:r>
              <a:rPr lang="en-US" sz="2800" dirty="0" err="1"/>
              <a:t>br</a:t>
            </a:r>
            <a:r>
              <a:rPr lang="en-US" sz="2800" dirty="0"/>
              <a:t>/&gt;</a:t>
            </a:r>
            <a:endParaRPr lang="en-US" dirty="0"/>
          </a:p>
        </p:txBody>
      </p:sp>
      <p:sp>
        <p:nvSpPr>
          <p:cNvPr id="5" name="Title 4">
            <a:extLst>
              <a:ext uri="{FF2B5EF4-FFF2-40B4-BE49-F238E27FC236}">
                <a16:creationId xmlns:a16="http://schemas.microsoft.com/office/drawing/2014/main" id="{1C864814-EF6C-4B13-B364-5812EC1B68AA}"/>
              </a:ext>
            </a:extLst>
          </p:cNvPr>
          <p:cNvSpPr>
            <a:spLocks noGrp="1"/>
          </p:cNvSpPr>
          <p:nvPr>
            <p:ph type="title"/>
          </p:nvPr>
        </p:nvSpPr>
        <p:spPr/>
        <p:txBody>
          <a:bodyPr/>
          <a:lstStyle/>
          <a:p>
            <a:r>
              <a:rPr lang="en-US" dirty="0" err="1"/>
              <a:t>Autocut</a:t>
            </a:r>
            <a:r>
              <a:rPr lang="en-US" dirty="0"/>
              <a:t> Feeder Problem</a:t>
            </a:r>
          </a:p>
        </p:txBody>
      </p:sp>
    </p:spTree>
    <p:extLst>
      <p:ext uri="{BB962C8B-B14F-4D97-AF65-F5344CB8AC3E}">
        <p14:creationId xmlns:p14="http://schemas.microsoft.com/office/powerpoint/2010/main" val="234553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CD1142-D0C1-4A77-9849-3FA249DE544B}"/>
              </a:ext>
            </a:extLst>
          </p:cNvPr>
          <p:cNvSpPr txBox="1"/>
          <p:nvPr/>
        </p:nvSpPr>
        <p:spPr>
          <a:xfrm>
            <a:off x="1295400" y="2286000"/>
            <a:ext cx="6096000" cy="769441"/>
          </a:xfrm>
          <a:prstGeom prst="rect">
            <a:avLst/>
          </a:prstGeom>
          <a:noFill/>
        </p:spPr>
        <p:txBody>
          <a:bodyPr wrap="square" rtlCol="0">
            <a:spAutoFit/>
          </a:bodyPr>
          <a:lstStyle/>
          <a:p>
            <a:r>
              <a:rPr lang="en-US" sz="4400" dirty="0" err="1"/>
              <a:t>Print_templates.json</a:t>
            </a:r>
            <a:endParaRPr lang="en-US" sz="4400" dirty="0"/>
          </a:p>
        </p:txBody>
      </p:sp>
    </p:spTree>
    <p:extLst>
      <p:ext uri="{BB962C8B-B14F-4D97-AF65-F5344CB8AC3E}">
        <p14:creationId xmlns:p14="http://schemas.microsoft.com/office/powerpoint/2010/main" val="5298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of Receipt Templates</a:t>
            </a:r>
          </a:p>
        </p:txBody>
      </p:sp>
      <p:sp>
        <p:nvSpPr>
          <p:cNvPr id="3" name="Content Placeholder 2"/>
          <p:cNvSpPr>
            <a:spLocks noGrp="1"/>
          </p:cNvSpPr>
          <p:nvPr>
            <p:ph idx="1"/>
          </p:nvPr>
        </p:nvSpPr>
        <p:spPr>
          <a:xfrm>
            <a:off x="609599" y="1752600"/>
            <a:ext cx="6347714" cy="4648200"/>
          </a:xfrm>
        </p:spPr>
        <p:txBody>
          <a:bodyPr numCol="2">
            <a:normAutofit/>
          </a:bodyPr>
          <a:lstStyle/>
          <a:p>
            <a:r>
              <a:rPr lang="en-US" dirty="0"/>
              <a:t>Circulation	</a:t>
            </a:r>
          </a:p>
          <a:p>
            <a:pPr lvl="1"/>
            <a:r>
              <a:rPr lang="en-US" dirty="0"/>
              <a:t>Check-out</a:t>
            </a:r>
          </a:p>
          <a:p>
            <a:pPr lvl="1"/>
            <a:r>
              <a:rPr lang="en-US" dirty="0"/>
              <a:t>Items Out</a:t>
            </a:r>
          </a:p>
          <a:p>
            <a:pPr lvl="1"/>
            <a:r>
              <a:rPr lang="en-US" dirty="0"/>
              <a:t>Renew</a:t>
            </a:r>
          </a:p>
          <a:p>
            <a:r>
              <a:rPr lang="en-US" dirty="0"/>
              <a:t>Holds</a:t>
            </a:r>
          </a:p>
          <a:p>
            <a:pPr lvl="1"/>
            <a:r>
              <a:rPr lang="en-US" dirty="0"/>
              <a:t>Transit slips</a:t>
            </a:r>
          </a:p>
          <a:p>
            <a:pPr lvl="1"/>
            <a:r>
              <a:rPr lang="en-US" dirty="0"/>
              <a:t>Hold Shelf Slip</a:t>
            </a:r>
          </a:p>
          <a:p>
            <a:pPr lvl="1"/>
            <a:r>
              <a:rPr lang="en-US" dirty="0"/>
              <a:t>Holds for patron </a:t>
            </a:r>
          </a:p>
          <a:p>
            <a:r>
              <a:rPr lang="en-US" dirty="0"/>
              <a:t>Bills</a:t>
            </a:r>
          </a:p>
          <a:p>
            <a:pPr lvl="1"/>
            <a:r>
              <a:rPr lang="en-US" dirty="0"/>
              <a:t>Bills, Current</a:t>
            </a:r>
          </a:p>
          <a:p>
            <a:pPr lvl="1"/>
            <a:r>
              <a:rPr lang="en-US" dirty="0"/>
              <a:t>Bills, Payment</a:t>
            </a:r>
          </a:p>
          <a:p>
            <a:pPr lvl="1"/>
            <a:r>
              <a:rPr lang="en-US" dirty="0"/>
              <a:t>Bills, Historic</a:t>
            </a:r>
          </a:p>
          <a:p>
            <a:r>
              <a:rPr lang="en-US" dirty="0"/>
              <a:t>Lists</a:t>
            </a:r>
          </a:p>
          <a:p>
            <a:pPr lvl="1"/>
            <a:r>
              <a:rPr lang="en-US" dirty="0"/>
              <a:t>Hold Pull List</a:t>
            </a:r>
          </a:p>
          <a:p>
            <a:pPr lvl="1"/>
            <a:r>
              <a:rPr lang="en-US" dirty="0"/>
              <a:t>Hold Shelf List</a:t>
            </a:r>
          </a:p>
          <a:p>
            <a:pPr lvl="1"/>
            <a:r>
              <a:rPr lang="en-US" dirty="0"/>
              <a:t>Item Status</a:t>
            </a:r>
          </a:p>
          <a:p>
            <a:pPr lvl="1"/>
            <a:r>
              <a:rPr lang="en-US" dirty="0"/>
              <a:t>Transit List</a:t>
            </a:r>
          </a:p>
          <a:p>
            <a:r>
              <a:rPr lang="en-US" dirty="0"/>
              <a:t>Patron Information</a:t>
            </a:r>
          </a:p>
          <a:p>
            <a:pPr lvl="1"/>
            <a:r>
              <a:rPr lang="en-US" dirty="0"/>
              <a:t>Patron Address</a:t>
            </a:r>
          </a:p>
          <a:p>
            <a:pPr lvl="1"/>
            <a:r>
              <a:rPr lang="en-US" dirty="0"/>
              <a:t>Patron Data</a:t>
            </a:r>
          </a:p>
          <a:p>
            <a:pPr lvl="1"/>
            <a:r>
              <a:rPr lang="en-US" dirty="0"/>
              <a:t>Patron Note</a:t>
            </a:r>
          </a:p>
        </p:txBody>
      </p:sp>
    </p:spTree>
    <p:extLst>
      <p:ext uri="{BB962C8B-B14F-4D97-AF65-F5344CB8AC3E}">
        <p14:creationId xmlns:p14="http://schemas.microsoft.com/office/powerpoint/2010/main" val="2750531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Receipt Templates</a:t>
            </a:r>
          </a:p>
        </p:txBody>
      </p:sp>
      <p:sp>
        <p:nvSpPr>
          <p:cNvPr id="3" name="Content Placeholder 2"/>
          <p:cNvSpPr>
            <a:spLocks noGrp="1"/>
          </p:cNvSpPr>
          <p:nvPr>
            <p:ph idx="1"/>
          </p:nvPr>
        </p:nvSpPr>
        <p:spPr>
          <a:xfrm>
            <a:off x="1600200" y="3276600"/>
            <a:ext cx="5257801" cy="990600"/>
          </a:xfrm>
        </p:spPr>
        <p:txBody>
          <a:bodyPr>
            <a:normAutofit fontScale="92500" lnSpcReduction="10000"/>
          </a:bodyPr>
          <a:lstStyle/>
          <a:p>
            <a:pPr marL="0" indent="0">
              <a:buNone/>
            </a:pPr>
            <a:r>
              <a:rPr lang="en-US" sz="3200" b="1" dirty="0">
                <a:solidFill>
                  <a:schemeClr val="tx1"/>
                </a:solidFill>
                <a:hlinkClick r:id="rId2"/>
              </a:rPr>
              <a:t>https://github.com/alynn26/Evergreen-Receipts</a:t>
            </a:r>
            <a:endParaRPr lang="en-US" sz="3200" b="1" dirty="0">
              <a:solidFill>
                <a:schemeClr val="tx1"/>
              </a:solidFill>
            </a:endParaRPr>
          </a:p>
        </p:txBody>
      </p:sp>
    </p:spTree>
    <p:extLst>
      <p:ext uri="{BB962C8B-B14F-4D97-AF65-F5344CB8AC3E}">
        <p14:creationId xmlns:p14="http://schemas.microsoft.com/office/powerpoint/2010/main" val="1305718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Templates</a:t>
            </a:r>
          </a:p>
        </p:txBody>
      </p:sp>
      <p:sp>
        <p:nvSpPr>
          <p:cNvPr id="3" name="Content Placeholder 2"/>
          <p:cNvSpPr>
            <a:spLocks noGrp="1"/>
          </p:cNvSpPr>
          <p:nvPr>
            <p:ph idx="1"/>
          </p:nvPr>
        </p:nvSpPr>
        <p:spPr/>
        <p:txBody>
          <a:bodyPr/>
          <a:lstStyle/>
          <a:p>
            <a:r>
              <a:rPr lang="en-US" dirty="0"/>
              <a:t>Open-ILS/</a:t>
            </a:r>
            <a:r>
              <a:rPr lang="en-US" dirty="0" err="1"/>
              <a:t>src</a:t>
            </a:r>
            <a:r>
              <a:rPr lang="en-US" dirty="0"/>
              <a:t>/templates/staff/share/</a:t>
            </a:r>
            <a:r>
              <a:rPr lang="en-US" dirty="0" err="1"/>
              <a:t>print_templates</a:t>
            </a:r>
            <a:endParaRPr lang="en-US" dirty="0"/>
          </a:p>
          <a:p>
            <a:endParaRPr lang="en-US" dirty="0"/>
          </a:p>
        </p:txBody>
      </p:sp>
    </p:spTree>
    <p:extLst>
      <p:ext uri="{BB962C8B-B14F-4D97-AF65-F5344CB8AC3E}">
        <p14:creationId xmlns:p14="http://schemas.microsoft.com/office/powerpoint/2010/main" val="1042241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Development</a:t>
            </a:r>
          </a:p>
        </p:txBody>
      </p:sp>
      <p:sp>
        <p:nvSpPr>
          <p:cNvPr id="3" name="Content Placeholder 2"/>
          <p:cNvSpPr>
            <a:spLocks noGrp="1"/>
          </p:cNvSpPr>
          <p:nvPr>
            <p:ph idx="1"/>
          </p:nvPr>
        </p:nvSpPr>
        <p:spPr/>
        <p:txBody>
          <a:bodyPr/>
          <a:lstStyle/>
          <a:p>
            <a:r>
              <a:rPr lang="en-US" dirty="0"/>
              <a:t>Server Based Receipts</a:t>
            </a:r>
          </a:p>
          <a:p>
            <a:pPr lvl="1"/>
            <a:r>
              <a:rPr lang="en-US" dirty="0">
                <a:hlinkClick r:id="rId2"/>
              </a:rPr>
              <a:t>https://wiki.evergreen-ils.org/doku.php?id=dev:server_print_templates</a:t>
            </a:r>
            <a:endParaRPr lang="en-US" dirty="0"/>
          </a:p>
        </p:txBody>
      </p:sp>
    </p:spTree>
    <p:extLst>
      <p:ext uri="{BB962C8B-B14F-4D97-AF65-F5344CB8AC3E}">
        <p14:creationId xmlns:p14="http://schemas.microsoft.com/office/powerpoint/2010/main" val="11707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Receipts for the Web Client.</a:t>
            </a:r>
          </a:p>
        </p:txBody>
      </p:sp>
      <p:sp>
        <p:nvSpPr>
          <p:cNvPr id="3" name="Content Placeholder 2"/>
          <p:cNvSpPr>
            <a:spLocks noGrp="1"/>
          </p:cNvSpPr>
          <p:nvPr>
            <p:ph idx="1"/>
          </p:nvPr>
        </p:nvSpPr>
        <p:spPr/>
        <p:txBody>
          <a:bodyPr/>
          <a:lstStyle/>
          <a:p>
            <a:r>
              <a:rPr lang="en-US" dirty="0"/>
              <a:t>Patron Address</a:t>
            </a:r>
          </a:p>
          <a:p>
            <a:r>
              <a:rPr lang="en-US" dirty="0"/>
              <a:t>Patron Data</a:t>
            </a:r>
          </a:p>
          <a:p>
            <a:r>
              <a:rPr lang="en-US" dirty="0"/>
              <a:t>Patron Notes</a:t>
            </a:r>
          </a:p>
        </p:txBody>
      </p:sp>
    </p:spTree>
    <p:extLst>
      <p:ext uri="{BB962C8B-B14F-4D97-AF65-F5344CB8AC3E}">
        <p14:creationId xmlns:p14="http://schemas.microsoft.com/office/powerpoint/2010/main" val="429196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0909-A03E-44F2-B51A-8E018FE0DC95}"/>
              </a:ext>
            </a:extLst>
          </p:cNvPr>
          <p:cNvSpPr>
            <a:spLocks noGrp="1"/>
          </p:cNvSpPr>
          <p:nvPr>
            <p:ph type="title"/>
          </p:nvPr>
        </p:nvSpPr>
        <p:spPr/>
        <p:txBody>
          <a:bodyPr/>
          <a:lstStyle/>
          <a:p>
            <a:r>
              <a:rPr lang="en-US" dirty="0"/>
              <a:t>WARNING!!!!!</a:t>
            </a:r>
          </a:p>
        </p:txBody>
      </p:sp>
      <p:sp>
        <p:nvSpPr>
          <p:cNvPr id="3" name="Content Placeholder 2">
            <a:extLst>
              <a:ext uri="{FF2B5EF4-FFF2-40B4-BE49-F238E27FC236}">
                <a16:creationId xmlns:a16="http://schemas.microsoft.com/office/drawing/2014/main" id="{A87EBCCA-D1EC-4C21-9AAC-0FBFCA9E4745}"/>
              </a:ext>
            </a:extLst>
          </p:cNvPr>
          <p:cNvSpPr>
            <a:spLocks noGrp="1"/>
          </p:cNvSpPr>
          <p:nvPr>
            <p:ph idx="1"/>
          </p:nvPr>
        </p:nvSpPr>
        <p:spPr>
          <a:xfrm>
            <a:off x="609599" y="2160590"/>
            <a:ext cx="6347714" cy="3880773"/>
          </a:xfrm>
        </p:spPr>
        <p:txBody>
          <a:bodyPr>
            <a:normAutofit fontScale="92500"/>
          </a:bodyPr>
          <a:lstStyle/>
          <a:p>
            <a:pPr marL="0" indent="0">
              <a:buNone/>
            </a:pPr>
            <a:r>
              <a:rPr lang="en-US" sz="3200" dirty="0"/>
              <a:t>Clearing your browser's cache/temporary files will clear any print template customizations that you make unless you are using Hatch to store your customizations. Be sure to export a copy of your customizations as a backup so that you can import it as needed.</a:t>
            </a:r>
          </a:p>
        </p:txBody>
      </p:sp>
    </p:spTree>
    <p:extLst>
      <p:ext uri="{BB962C8B-B14F-4D97-AF65-F5344CB8AC3E}">
        <p14:creationId xmlns:p14="http://schemas.microsoft.com/office/powerpoint/2010/main" val="4141389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Information</a:t>
            </a:r>
          </a:p>
        </p:txBody>
      </p:sp>
      <p:sp>
        <p:nvSpPr>
          <p:cNvPr id="3" name="Content Placeholder 2"/>
          <p:cNvSpPr>
            <a:spLocks noGrp="1"/>
          </p:cNvSpPr>
          <p:nvPr>
            <p:ph idx="1"/>
          </p:nvPr>
        </p:nvSpPr>
        <p:spPr/>
        <p:txBody>
          <a:bodyPr>
            <a:normAutofit/>
          </a:bodyPr>
          <a:lstStyle/>
          <a:p>
            <a:r>
              <a:rPr lang="en-US" sz="3200" dirty="0"/>
              <a:t>Found at</a:t>
            </a:r>
          </a:p>
          <a:p>
            <a:pPr lvl="1"/>
            <a:r>
              <a:rPr lang="en-US" sz="2800" dirty="0"/>
              <a:t>Administration -&gt; Workstation -&gt;  Print Templates</a:t>
            </a:r>
          </a:p>
          <a:p>
            <a:r>
              <a:rPr lang="en-US" sz="3200" dirty="0"/>
              <a:t>Formatted using</a:t>
            </a:r>
          </a:p>
          <a:p>
            <a:pPr lvl="1"/>
            <a:r>
              <a:rPr lang="en-US" sz="2800" dirty="0"/>
              <a:t>Angular JS</a:t>
            </a:r>
          </a:p>
          <a:p>
            <a:pPr lvl="1"/>
            <a:r>
              <a:rPr lang="en-US" sz="2800" dirty="0"/>
              <a:t>HTML with CSS</a:t>
            </a:r>
          </a:p>
        </p:txBody>
      </p:sp>
    </p:spTree>
    <p:extLst>
      <p:ext uri="{BB962C8B-B14F-4D97-AF65-F5344CB8AC3E}">
        <p14:creationId xmlns:p14="http://schemas.microsoft.com/office/powerpoint/2010/main" val="344230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0CCD-8FFE-4D29-828A-BA770325319D}"/>
              </a:ext>
            </a:extLst>
          </p:cNvPr>
          <p:cNvSpPr>
            <a:spLocks noGrp="1"/>
          </p:cNvSpPr>
          <p:nvPr>
            <p:ph type="title"/>
          </p:nvPr>
        </p:nvSpPr>
        <p:spPr/>
        <p:txBody>
          <a:bodyPr/>
          <a:lstStyle/>
          <a:p>
            <a:r>
              <a:rPr lang="en-US" dirty="0"/>
              <a:t>Saving – Importing - Exporting</a:t>
            </a:r>
          </a:p>
        </p:txBody>
      </p:sp>
      <p:sp>
        <p:nvSpPr>
          <p:cNvPr id="3" name="Content Placeholder 2">
            <a:extLst>
              <a:ext uri="{FF2B5EF4-FFF2-40B4-BE49-F238E27FC236}">
                <a16:creationId xmlns:a16="http://schemas.microsoft.com/office/drawing/2014/main" id="{69330A41-A2B4-4BA7-ADB4-0572B43D984F}"/>
              </a:ext>
            </a:extLst>
          </p:cNvPr>
          <p:cNvSpPr>
            <a:spLocks noGrp="1"/>
          </p:cNvSpPr>
          <p:nvPr>
            <p:ph idx="1"/>
          </p:nvPr>
        </p:nvSpPr>
        <p:spPr/>
        <p:txBody>
          <a:bodyPr>
            <a:normAutofit fontScale="77500" lnSpcReduction="20000"/>
          </a:bodyPr>
          <a:lstStyle/>
          <a:p>
            <a:r>
              <a:rPr lang="en-US" dirty="0"/>
              <a:t>Remember to Save Locally.  </a:t>
            </a:r>
          </a:p>
          <a:p>
            <a:r>
              <a:rPr lang="en-US" b="1" dirty="0"/>
              <a:t>Exporting templates</a:t>
            </a:r>
          </a:p>
          <a:p>
            <a:pPr marL="0" indent="0">
              <a:buNone/>
            </a:pPr>
            <a:r>
              <a:rPr lang="en-US" dirty="0"/>
              <a:t>As you can only save a template on to the computer you are working on you will need to export the template if you have more than one computer that prints out receipts (i.e., more than one computer on the circulation desk, or another computer in the workroom that you use to </a:t>
            </a:r>
            <a:r>
              <a:rPr lang="en-US" dirty="0" err="1"/>
              <a:t>checkin</a:t>
            </a:r>
            <a:r>
              <a:rPr lang="en-US" dirty="0"/>
              <a:t> items or capture holds with)</a:t>
            </a:r>
          </a:p>
          <a:p>
            <a:pPr lvl="1"/>
            <a:r>
              <a:rPr lang="en-US" dirty="0"/>
              <a:t>Export Customized Templates.</a:t>
            </a:r>
          </a:p>
          <a:p>
            <a:pPr lvl="1"/>
            <a:r>
              <a:rPr lang="en-US" dirty="0"/>
              <a:t>Saves a “</a:t>
            </a:r>
            <a:r>
              <a:rPr lang="en-US" dirty="0" err="1"/>
              <a:t>print_templates.json</a:t>
            </a:r>
            <a:r>
              <a:rPr lang="en-US" dirty="0"/>
              <a:t>” file in the downloads folder</a:t>
            </a:r>
          </a:p>
          <a:p>
            <a:r>
              <a:rPr lang="en-US" b="1" dirty="0"/>
              <a:t>Importing Templates</a:t>
            </a:r>
          </a:p>
          <a:p>
            <a:pPr lvl="1"/>
            <a:r>
              <a:rPr lang="en-US" dirty="0"/>
              <a:t>Click Import.</a:t>
            </a:r>
          </a:p>
          <a:p>
            <a:pPr lvl="1"/>
            <a:r>
              <a:rPr lang="en-US" dirty="0"/>
              <a:t>Navigate to and select the template that you want to import. Click Open.</a:t>
            </a:r>
          </a:p>
          <a:p>
            <a:pPr lvl="1"/>
            <a:r>
              <a:rPr lang="en-US" dirty="0"/>
              <a:t>Click OK.</a:t>
            </a:r>
          </a:p>
          <a:p>
            <a:pPr lvl="1"/>
            <a:r>
              <a:rPr lang="en-US" dirty="0"/>
              <a:t>Click </a:t>
            </a:r>
            <a:r>
              <a:rPr lang="en-US" b="1" dirty="0"/>
              <a:t>Save Locally</a:t>
            </a:r>
            <a:r>
              <a:rPr lang="en-US" dirty="0"/>
              <a:t>.</a:t>
            </a:r>
          </a:p>
          <a:p>
            <a:pPr lvl="1"/>
            <a:r>
              <a:rPr lang="en-US" dirty="0"/>
              <a:t>Click OK.</a:t>
            </a:r>
          </a:p>
          <a:p>
            <a:pPr marL="0" indent="0">
              <a:buNone/>
            </a:pPr>
            <a:endParaRPr lang="en-US" dirty="0"/>
          </a:p>
        </p:txBody>
      </p:sp>
    </p:spTree>
    <p:extLst>
      <p:ext uri="{BB962C8B-B14F-4D97-AF65-F5344CB8AC3E}">
        <p14:creationId xmlns:p14="http://schemas.microsoft.com/office/powerpoint/2010/main" val="104639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4695-4BC3-47D7-871F-88CD4460C3C5}"/>
              </a:ext>
            </a:extLst>
          </p:cNvPr>
          <p:cNvSpPr>
            <a:spLocks noGrp="1"/>
          </p:cNvSpPr>
          <p:nvPr>
            <p:ph type="title"/>
          </p:nvPr>
        </p:nvSpPr>
        <p:spPr>
          <a:xfrm>
            <a:off x="533400" y="609600"/>
            <a:ext cx="6347713" cy="740436"/>
          </a:xfrm>
        </p:spPr>
        <p:txBody>
          <a:bodyPr/>
          <a:lstStyle/>
          <a:p>
            <a:r>
              <a:rPr lang="en-US" dirty="0"/>
              <a:t>HATCH</a:t>
            </a:r>
          </a:p>
        </p:txBody>
      </p:sp>
      <p:sp>
        <p:nvSpPr>
          <p:cNvPr id="3" name="Content Placeholder 2">
            <a:extLst>
              <a:ext uri="{FF2B5EF4-FFF2-40B4-BE49-F238E27FC236}">
                <a16:creationId xmlns:a16="http://schemas.microsoft.com/office/drawing/2014/main" id="{7CDFD979-15D1-4A77-AECC-3FFDA95C193F}"/>
              </a:ext>
            </a:extLst>
          </p:cNvPr>
          <p:cNvSpPr>
            <a:spLocks noGrp="1"/>
          </p:cNvSpPr>
          <p:nvPr>
            <p:ph idx="1"/>
          </p:nvPr>
        </p:nvSpPr>
        <p:spPr>
          <a:xfrm>
            <a:off x="609599" y="1350036"/>
            <a:ext cx="6347714" cy="4691327"/>
          </a:xfrm>
        </p:spPr>
        <p:txBody>
          <a:bodyPr/>
          <a:lstStyle/>
          <a:p>
            <a:r>
              <a:rPr lang="en-US" dirty="0">
                <a:hlinkClick r:id="rId2"/>
              </a:rPr>
              <a:t>https://evergreen-ils.org/egdownloads/</a:t>
            </a:r>
            <a:endParaRPr lang="en-US" dirty="0"/>
          </a:p>
          <a:p>
            <a:r>
              <a:rPr lang="en-US" dirty="0"/>
              <a:t>Administration -&gt; Workstation -&gt; Printer Settings</a:t>
            </a:r>
          </a:p>
          <a:p>
            <a:endParaRPr lang="en-US" dirty="0"/>
          </a:p>
          <a:p>
            <a:endParaRPr lang="en-US" dirty="0"/>
          </a:p>
          <a:p>
            <a:endParaRPr lang="en-US" dirty="0"/>
          </a:p>
          <a:p>
            <a:endParaRPr lang="en-US" dirty="0"/>
          </a:p>
          <a:p>
            <a:r>
              <a:rPr lang="en-US" dirty="0"/>
              <a:t>Force Printer Context</a:t>
            </a:r>
          </a:p>
        </p:txBody>
      </p:sp>
      <p:pic>
        <p:nvPicPr>
          <p:cNvPr id="5" name="Picture 4">
            <a:extLst>
              <a:ext uri="{FF2B5EF4-FFF2-40B4-BE49-F238E27FC236}">
                <a16:creationId xmlns:a16="http://schemas.microsoft.com/office/drawing/2014/main" id="{A0D43AFD-4F6D-48A9-8626-202CF88E1CC6}"/>
              </a:ext>
            </a:extLst>
          </p:cNvPr>
          <p:cNvPicPr>
            <a:picLocks noChangeAspect="1"/>
          </p:cNvPicPr>
          <p:nvPr/>
        </p:nvPicPr>
        <p:blipFill rotWithShape="1">
          <a:blip r:embed="rId3"/>
          <a:srcRect l="10526" t="23971" r="27809" b="49447"/>
          <a:stretch/>
        </p:blipFill>
        <p:spPr>
          <a:xfrm>
            <a:off x="627667" y="2362200"/>
            <a:ext cx="6001733" cy="1295399"/>
          </a:xfrm>
          <a:prstGeom prst="rect">
            <a:avLst/>
          </a:prstGeom>
          <a:ln>
            <a:solidFill>
              <a:schemeClr val="accent2"/>
            </a:solidFill>
          </a:ln>
        </p:spPr>
      </p:pic>
      <p:pic>
        <p:nvPicPr>
          <p:cNvPr id="6" name="Picture 5">
            <a:extLst>
              <a:ext uri="{FF2B5EF4-FFF2-40B4-BE49-F238E27FC236}">
                <a16:creationId xmlns:a16="http://schemas.microsoft.com/office/drawing/2014/main" id="{9431F150-F329-4C3A-A26D-006652E3BB41}"/>
              </a:ext>
            </a:extLst>
          </p:cNvPr>
          <p:cNvPicPr>
            <a:picLocks noChangeAspect="1"/>
          </p:cNvPicPr>
          <p:nvPr/>
        </p:nvPicPr>
        <p:blipFill rotWithShape="1">
          <a:blip r:embed="rId4"/>
          <a:srcRect l="21667" t="28108" r="60834" b="35928"/>
          <a:stretch/>
        </p:blipFill>
        <p:spPr>
          <a:xfrm>
            <a:off x="1219200" y="4271178"/>
            <a:ext cx="2133600" cy="1752600"/>
          </a:xfrm>
          <a:prstGeom prst="rect">
            <a:avLst/>
          </a:prstGeom>
          <a:ln>
            <a:solidFill>
              <a:schemeClr val="accent1"/>
            </a:solidFill>
          </a:ln>
        </p:spPr>
      </p:pic>
    </p:spTree>
    <p:extLst>
      <p:ext uri="{BB962C8B-B14F-4D97-AF65-F5344CB8AC3E}">
        <p14:creationId xmlns:p14="http://schemas.microsoft.com/office/powerpoint/2010/main" val="105905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8C80-E437-447A-A5E7-AE2E35471F03}"/>
              </a:ext>
            </a:extLst>
          </p:cNvPr>
          <p:cNvSpPr>
            <a:spLocks noGrp="1"/>
          </p:cNvSpPr>
          <p:nvPr>
            <p:ph type="title"/>
          </p:nvPr>
        </p:nvSpPr>
        <p:spPr>
          <a:xfrm>
            <a:off x="0" y="-12569"/>
            <a:ext cx="6347713" cy="1320800"/>
          </a:xfrm>
        </p:spPr>
        <p:txBody>
          <a:bodyPr/>
          <a:lstStyle/>
          <a:p>
            <a:r>
              <a:rPr lang="en-US" dirty="0"/>
              <a:t>Basic Text Formatting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1221831"/>
              </p:ext>
            </p:extLst>
          </p:nvPr>
        </p:nvGraphicFramePr>
        <p:xfrm>
          <a:off x="228600" y="632120"/>
          <a:ext cx="8305801" cy="5660068"/>
        </p:xfrm>
        <a:graphic>
          <a:graphicData uri="http://schemas.openxmlformats.org/drawingml/2006/table">
            <a:tbl>
              <a:tblPr firstRow="1" bandRow="1">
                <a:tableStyleId>{5C22544A-7EE6-4342-B048-85BDC9FD1C3A}</a:tableStyleId>
              </a:tblPr>
              <a:tblGrid>
                <a:gridCol w="1986170">
                  <a:extLst>
                    <a:ext uri="{9D8B030D-6E8A-4147-A177-3AD203B41FA5}">
                      <a16:colId xmlns:a16="http://schemas.microsoft.com/office/drawing/2014/main" val="1208951447"/>
                    </a:ext>
                  </a:extLst>
                </a:gridCol>
                <a:gridCol w="1805609">
                  <a:extLst>
                    <a:ext uri="{9D8B030D-6E8A-4147-A177-3AD203B41FA5}">
                      <a16:colId xmlns:a16="http://schemas.microsoft.com/office/drawing/2014/main" val="3264437930"/>
                    </a:ext>
                  </a:extLst>
                </a:gridCol>
                <a:gridCol w="2888974">
                  <a:extLst>
                    <a:ext uri="{9D8B030D-6E8A-4147-A177-3AD203B41FA5}">
                      <a16:colId xmlns:a16="http://schemas.microsoft.com/office/drawing/2014/main" val="2742301890"/>
                    </a:ext>
                  </a:extLst>
                </a:gridCol>
                <a:gridCol w="1625048">
                  <a:extLst>
                    <a:ext uri="{9D8B030D-6E8A-4147-A177-3AD203B41FA5}">
                      <a16:colId xmlns:a16="http://schemas.microsoft.com/office/drawing/2014/main" val="3857288062"/>
                    </a:ext>
                  </a:extLst>
                </a:gridCol>
              </a:tblGrid>
              <a:tr h="444339">
                <a:tc>
                  <a:txBody>
                    <a:bodyPr/>
                    <a:lstStyle/>
                    <a:p>
                      <a:pPr algn="l" fontAlgn="t"/>
                      <a:r>
                        <a:rPr lang="en-US" b="1" dirty="0">
                          <a:effectLst/>
                        </a:rPr>
                        <a:t>Goal</a:t>
                      </a:r>
                    </a:p>
                  </a:txBody>
                  <a:tcPr/>
                </a:tc>
                <a:tc>
                  <a:txBody>
                    <a:bodyPr/>
                    <a:lstStyle/>
                    <a:p>
                      <a:pPr algn="l" fontAlgn="t"/>
                      <a:r>
                        <a:rPr lang="en-US" b="1" dirty="0">
                          <a:effectLst/>
                        </a:rPr>
                        <a:t>Original</a:t>
                      </a:r>
                    </a:p>
                  </a:txBody>
                  <a:tcPr/>
                </a:tc>
                <a:tc>
                  <a:txBody>
                    <a:bodyPr/>
                    <a:lstStyle/>
                    <a:p>
                      <a:pPr algn="l" fontAlgn="t"/>
                      <a:r>
                        <a:rPr lang="en-US" b="1">
                          <a:effectLst/>
                        </a:rPr>
                        <a:t>Code</a:t>
                      </a:r>
                    </a:p>
                  </a:txBody>
                  <a:tcPr/>
                </a:tc>
                <a:tc>
                  <a:txBody>
                    <a:bodyPr/>
                    <a:lstStyle/>
                    <a:p>
                      <a:pPr algn="l" fontAlgn="t"/>
                      <a:r>
                        <a:rPr lang="en-US" b="1">
                          <a:effectLst/>
                        </a:rPr>
                        <a:t>Result</a:t>
                      </a:r>
                    </a:p>
                  </a:txBody>
                  <a:tcPr/>
                </a:tc>
                <a:extLst>
                  <a:ext uri="{0D108BD9-81ED-4DB2-BD59-A6C34878D82A}">
                    <a16:rowId xmlns:a16="http://schemas.microsoft.com/office/drawing/2014/main" val="2957962111"/>
                  </a:ext>
                </a:extLst>
              </a:tr>
              <a:tr h="752341">
                <a:tc>
                  <a:txBody>
                    <a:bodyPr/>
                    <a:lstStyle/>
                    <a:p>
                      <a:pPr algn="l" fontAlgn="t"/>
                      <a:r>
                        <a:rPr lang="en-US" dirty="0">
                          <a:effectLst/>
                        </a:rPr>
                        <a:t>HTML Bold</a:t>
                      </a:r>
                    </a:p>
                  </a:txBody>
                  <a:tcPr/>
                </a:tc>
                <a:tc>
                  <a:txBody>
                    <a:bodyPr/>
                    <a:lstStyle/>
                    <a:p>
                      <a:pPr algn="l" fontAlgn="t"/>
                      <a:r>
                        <a:rPr lang="en-US" dirty="0">
                          <a:effectLst/>
                        </a:rPr>
                        <a:t>cedar</a:t>
                      </a:r>
                    </a:p>
                  </a:txBody>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dirty="0">
                          <a:effectLst/>
                        </a:rPr>
                        <a:t>&lt;b&gt;cedar&lt;/b&gt;</a:t>
                      </a:r>
                    </a:p>
                  </a:txBody>
                  <a:tcPr/>
                </a:tc>
                <a:tc>
                  <a:txBody>
                    <a:bodyPr/>
                    <a:lstStyle/>
                    <a:p>
                      <a:pPr algn="l" fontAlgn="t"/>
                      <a:r>
                        <a:rPr lang="en-US" b="1" dirty="0">
                          <a:effectLst/>
                        </a:rPr>
                        <a:t>cedar</a:t>
                      </a:r>
                    </a:p>
                  </a:txBody>
                  <a:tcPr/>
                </a:tc>
                <a:extLst>
                  <a:ext uri="{0D108BD9-81ED-4DB2-BD59-A6C34878D82A}">
                    <a16:rowId xmlns:a16="http://schemas.microsoft.com/office/drawing/2014/main" val="2341047380"/>
                  </a:ext>
                </a:extLst>
              </a:tr>
              <a:tr h="914400">
                <a:tc>
                  <a:txBody>
                    <a:bodyPr/>
                    <a:lstStyle/>
                    <a:p>
                      <a:pPr algn="l" fontAlgn="t"/>
                      <a:r>
                        <a:rPr lang="en-US" dirty="0">
                          <a:effectLst/>
                        </a:rPr>
                        <a:t>Capitalization</a:t>
                      </a:r>
                    </a:p>
                  </a:txBody>
                  <a:tcPr/>
                </a:tc>
                <a:tc>
                  <a:txBody>
                    <a:bodyPr/>
                    <a:lstStyle/>
                    <a:p>
                      <a:pPr algn="l" fontAlgn="t"/>
                      <a:r>
                        <a:rPr lang="en-US" dirty="0" err="1">
                          <a:effectLst/>
                        </a:rPr>
                        <a:t>english</a:t>
                      </a:r>
                      <a:r>
                        <a:rPr lang="en-US" dirty="0">
                          <a:effectLst/>
                        </a:rPr>
                        <a:t> yew</a:t>
                      </a:r>
                    </a:p>
                  </a:txBody>
                  <a:tcPr/>
                </a:tc>
                <a:tc>
                  <a:txBody>
                    <a:bodyPr/>
                    <a:lstStyle/>
                    <a:p>
                      <a:pPr algn="l" fontAlgn="t"/>
                      <a:r>
                        <a:rPr lang="en-US" dirty="0">
                          <a:effectLst/>
                        </a:rPr>
                        <a:t>&lt;span style="</a:t>
                      </a:r>
                      <a:r>
                        <a:rPr lang="en-US" dirty="0" err="1">
                          <a:effectLst/>
                        </a:rPr>
                        <a:t>text-transform:capitalize</a:t>
                      </a:r>
                      <a:r>
                        <a:rPr lang="en-US" dirty="0">
                          <a:effectLst/>
                        </a:rPr>
                        <a:t>;"&gt;</a:t>
                      </a:r>
                      <a:br>
                        <a:rPr lang="en-US" dirty="0">
                          <a:effectLst/>
                        </a:rPr>
                      </a:br>
                      <a:r>
                        <a:rPr lang="en-US" dirty="0" err="1">
                          <a:effectLst/>
                        </a:rPr>
                        <a:t>english</a:t>
                      </a:r>
                      <a:r>
                        <a:rPr lang="en-US" dirty="0">
                          <a:effectLst/>
                        </a:rPr>
                        <a:t> yew&lt;/span&gt;</a:t>
                      </a:r>
                    </a:p>
                  </a:txBody>
                  <a:tcPr/>
                </a:tc>
                <a:tc>
                  <a:txBody>
                    <a:bodyPr/>
                    <a:lstStyle/>
                    <a:p>
                      <a:pPr algn="l" fontAlgn="t"/>
                      <a:r>
                        <a:rPr lang="en-US" dirty="0">
                          <a:effectLst/>
                        </a:rPr>
                        <a:t>English Yew</a:t>
                      </a:r>
                    </a:p>
                  </a:txBody>
                  <a:tcPr/>
                </a:tc>
                <a:extLst>
                  <a:ext uri="{0D108BD9-81ED-4DB2-BD59-A6C34878D82A}">
                    <a16:rowId xmlns:a16="http://schemas.microsoft.com/office/drawing/2014/main" val="1710187806"/>
                  </a:ext>
                </a:extLst>
              </a:tr>
              <a:tr h="509356">
                <a:tc>
                  <a:txBody>
                    <a:bodyPr/>
                    <a:lstStyle/>
                    <a:p>
                      <a:pPr algn="l" fontAlgn="t"/>
                      <a:r>
                        <a:rPr lang="en-US" dirty="0">
                          <a:effectLst/>
                        </a:rPr>
                        <a:t>Currency</a:t>
                      </a:r>
                    </a:p>
                  </a:txBody>
                  <a:tcPr/>
                </a:tc>
                <a:tc>
                  <a:txBody>
                    <a:bodyPr/>
                    <a:lstStyle/>
                    <a:p>
                      <a:pPr algn="l" fontAlgn="t"/>
                      <a:r>
                        <a:rPr lang="en-US" dirty="0">
                          <a:effectLst/>
                        </a:rPr>
                        <a:t>4</a:t>
                      </a:r>
                    </a:p>
                  </a:txBody>
                  <a:tcPr/>
                </a:tc>
                <a:tc>
                  <a:txBody>
                    <a:bodyPr/>
                    <a:lstStyle/>
                    <a:p>
                      <a:pPr algn="l" fontAlgn="t"/>
                      <a:r>
                        <a:rPr lang="en-US" dirty="0">
                          <a:effectLst/>
                        </a:rPr>
                        <a:t>{{4 | currency}}</a:t>
                      </a:r>
                    </a:p>
                  </a:txBody>
                  <a:tcPr/>
                </a:tc>
                <a:tc>
                  <a:txBody>
                    <a:bodyPr/>
                    <a:lstStyle/>
                    <a:p>
                      <a:pPr algn="l" fontAlgn="t"/>
                      <a:r>
                        <a:rPr lang="en-US" dirty="0">
                          <a:effectLst/>
                        </a:rPr>
                        <a:t>$4.00</a:t>
                      </a:r>
                    </a:p>
                  </a:txBody>
                  <a:tcPr/>
                </a:tc>
                <a:extLst>
                  <a:ext uri="{0D108BD9-81ED-4DB2-BD59-A6C34878D82A}">
                    <a16:rowId xmlns:a16="http://schemas.microsoft.com/office/drawing/2014/main" val="3796070189"/>
                  </a:ext>
                </a:extLst>
              </a:tr>
              <a:tr h="633004">
                <a:tc>
                  <a:txBody>
                    <a:bodyPr/>
                    <a:lstStyle/>
                    <a:p>
                      <a:pPr fontAlgn="t"/>
                      <a:r>
                        <a:rPr lang="en-US">
                          <a:effectLst/>
                        </a:rPr>
                        <a:t>Italics</a:t>
                      </a:r>
                    </a:p>
                  </a:txBody>
                  <a:tcPr/>
                </a:tc>
                <a:tc>
                  <a:txBody>
                    <a:bodyPr/>
                    <a:lstStyle/>
                    <a:p>
                      <a:pPr algn="l" fontAlgn="t"/>
                      <a:r>
                        <a:rPr lang="en-US" dirty="0">
                          <a:effectLst/>
                        </a:rPr>
                        <a:t>Spruce</a:t>
                      </a:r>
                    </a:p>
                  </a:txBody>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dirty="0">
                          <a:effectLst/>
                        </a:rPr>
                        <a:t>&lt;</a:t>
                      </a:r>
                      <a:r>
                        <a:rPr lang="en-US" dirty="0" err="1">
                          <a:effectLst/>
                        </a:rPr>
                        <a:t>i</a:t>
                      </a:r>
                      <a:r>
                        <a:rPr lang="en-US" dirty="0">
                          <a:effectLst/>
                        </a:rPr>
                        <a:t>&gt;Spruce&lt;/</a:t>
                      </a:r>
                      <a:r>
                        <a:rPr lang="en-US" dirty="0" err="1">
                          <a:effectLst/>
                        </a:rPr>
                        <a:t>i</a:t>
                      </a:r>
                      <a:r>
                        <a:rPr lang="en-US" dirty="0">
                          <a:effectLst/>
                        </a:rPr>
                        <a:t>&gt;</a:t>
                      </a:r>
                    </a:p>
                  </a:txBody>
                  <a:tcPr/>
                </a:tc>
                <a:tc>
                  <a:txBody>
                    <a:bodyPr/>
                    <a:lstStyle/>
                    <a:p>
                      <a:pPr algn="l" fontAlgn="t"/>
                      <a:r>
                        <a:rPr lang="en-US" i="1" dirty="0">
                          <a:effectLst/>
                        </a:rPr>
                        <a:t>Spruce</a:t>
                      </a:r>
                    </a:p>
                  </a:txBody>
                  <a:tcPr/>
                </a:tc>
                <a:extLst>
                  <a:ext uri="{0D108BD9-81ED-4DB2-BD59-A6C34878D82A}">
                    <a16:rowId xmlns:a16="http://schemas.microsoft.com/office/drawing/2014/main" val="2545601934"/>
                  </a:ext>
                </a:extLst>
              </a:tr>
              <a:tr h="560612">
                <a:tc>
                  <a:txBody>
                    <a:bodyPr/>
                    <a:lstStyle/>
                    <a:p>
                      <a:pPr fontAlgn="t"/>
                      <a:r>
                        <a:rPr lang="en-US" dirty="0">
                          <a:effectLst/>
                        </a:rPr>
                        <a:t>Underline</a:t>
                      </a:r>
                    </a:p>
                  </a:txBody>
                  <a:tcPr/>
                </a:tc>
                <a:tc>
                  <a:txBody>
                    <a:bodyPr/>
                    <a:lstStyle/>
                    <a:p>
                      <a:pPr algn="l" fontAlgn="t"/>
                      <a:r>
                        <a:rPr lang="en-US" dirty="0">
                          <a:effectLst/>
                        </a:rPr>
                        <a:t>Fir</a:t>
                      </a:r>
                    </a:p>
                  </a:txBody>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dirty="0">
                          <a:effectLst/>
                        </a:rPr>
                        <a:t>&lt;u&gt;Fir&lt;/u&gt;</a:t>
                      </a:r>
                    </a:p>
                  </a:txBody>
                  <a:tcPr/>
                </a:tc>
                <a:tc>
                  <a:txBody>
                    <a:bodyPr/>
                    <a:lstStyle/>
                    <a:p>
                      <a:pPr algn="l" fontAlgn="t"/>
                      <a:r>
                        <a:rPr lang="en-US" u="sng" dirty="0">
                          <a:effectLst/>
                        </a:rPr>
                        <a:t>Fir</a:t>
                      </a:r>
                    </a:p>
                  </a:txBody>
                  <a:tcPr/>
                </a:tc>
                <a:extLst>
                  <a:ext uri="{0D108BD9-81ED-4DB2-BD59-A6C34878D82A}">
                    <a16:rowId xmlns:a16="http://schemas.microsoft.com/office/drawing/2014/main" val="3047461127"/>
                  </a:ext>
                </a:extLst>
              </a:tr>
              <a:tr h="760124">
                <a:tc>
                  <a:txBody>
                    <a:bodyPr/>
                    <a:lstStyle/>
                    <a:p>
                      <a:pPr fontAlgn="t"/>
                      <a:r>
                        <a:rPr lang="en-US" dirty="0">
                          <a:effectLst/>
                        </a:rPr>
                        <a:t>Line Break</a:t>
                      </a:r>
                    </a:p>
                  </a:txBody>
                  <a:tcPr/>
                </a:tc>
                <a:tc>
                  <a:txBody>
                    <a:bodyPr/>
                    <a:lstStyle/>
                    <a:p>
                      <a:pPr fontAlgn="t"/>
                      <a:r>
                        <a:rPr lang="en-US" dirty="0">
                          <a:effectLst/>
                        </a:rPr>
                        <a:t>Jack Pine</a:t>
                      </a:r>
                    </a:p>
                  </a:txBody>
                  <a:tcPr/>
                </a:tc>
                <a:tc>
                  <a:txBody>
                    <a:bodyPr/>
                    <a:lstStyle/>
                    <a:p>
                      <a:pPr fontAlgn="t"/>
                      <a:r>
                        <a:rPr lang="en-US" dirty="0">
                          <a:effectLst/>
                        </a:rPr>
                        <a:t>Jack&lt;</a:t>
                      </a:r>
                      <a:r>
                        <a:rPr lang="en-US" dirty="0" err="1">
                          <a:effectLst/>
                        </a:rPr>
                        <a:t>br</a:t>
                      </a:r>
                      <a:r>
                        <a:rPr lang="en-US" dirty="0">
                          <a:effectLst/>
                        </a:rPr>
                        <a:t>/&gt;Pine</a:t>
                      </a:r>
                    </a:p>
                  </a:txBody>
                  <a:tcPr/>
                </a:tc>
                <a:tc>
                  <a:txBody>
                    <a:bodyPr/>
                    <a:lstStyle/>
                    <a:p>
                      <a:pPr fontAlgn="t"/>
                      <a:r>
                        <a:rPr lang="en-US" dirty="0">
                          <a:effectLst/>
                        </a:rPr>
                        <a:t>Jack</a:t>
                      </a:r>
                    </a:p>
                    <a:p>
                      <a:pPr fontAlgn="t"/>
                      <a:r>
                        <a:rPr lang="en-US" dirty="0">
                          <a:effectLst/>
                        </a:rPr>
                        <a:t>Pine</a:t>
                      </a:r>
                    </a:p>
                  </a:txBody>
                  <a:tcPr/>
                </a:tc>
                <a:extLst>
                  <a:ext uri="{0D108BD9-81ED-4DB2-BD59-A6C34878D82A}">
                    <a16:rowId xmlns:a16="http://schemas.microsoft.com/office/drawing/2014/main" val="4238918560"/>
                  </a:ext>
                </a:extLst>
              </a:tr>
              <a:tr h="1085892">
                <a:tc>
                  <a:txBody>
                    <a:bodyPr/>
                    <a:lstStyle/>
                    <a:p>
                      <a:pPr fontAlgn="t"/>
                      <a:r>
                        <a:rPr lang="en-US" dirty="0">
                          <a:effectLst/>
                        </a:rPr>
                        <a:t>Font </a:t>
                      </a:r>
                    </a:p>
                  </a:txBody>
                  <a:tcPr/>
                </a:tc>
                <a:tc>
                  <a:txBody>
                    <a:bodyPr/>
                    <a:lstStyle/>
                    <a:p>
                      <a:pPr fontAlgn="t"/>
                      <a:r>
                        <a:rPr lang="en-US" dirty="0">
                          <a:effectLst/>
                        </a:rPr>
                        <a:t>Hemlocks</a:t>
                      </a:r>
                    </a:p>
                  </a:txBody>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dirty="0">
                          <a:effectLst/>
                        </a:rPr>
                        <a:t>&lt;span style="</a:t>
                      </a:r>
                      <a:r>
                        <a:rPr lang="en-US" dirty="0" err="1">
                          <a:effectLst/>
                        </a:rPr>
                        <a:t>font-family:’Brush</a:t>
                      </a:r>
                      <a:r>
                        <a:rPr lang="en-US" dirty="0">
                          <a:effectLst/>
                        </a:rPr>
                        <a:t> Script </a:t>
                      </a:r>
                      <a:r>
                        <a:rPr lang="en-US" dirty="0" err="1">
                          <a:effectLst/>
                        </a:rPr>
                        <a:t>Std</a:t>
                      </a:r>
                      <a:r>
                        <a:rPr lang="en-US" dirty="0">
                          <a:effectLst/>
                        </a:rPr>
                        <a:t>’;"&gt;Hemlocks&lt;/span&gt;</a:t>
                      </a:r>
                    </a:p>
                  </a:txBody>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dirty="0">
                          <a:effectLst/>
                          <a:latin typeface="Brush Script Std" panose="03060802040607070404" pitchFamily="66" charset="0"/>
                        </a:rPr>
                        <a:t>Hemlocks</a:t>
                      </a:r>
                    </a:p>
                    <a:p>
                      <a:pPr fontAlgn="t"/>
                      <a:endParaRPr lang="en-US" dirty="0">
                        <a:effectLst/>
                      </a:endParaRPr>
                    </a:p>
                  </a:txBody>
                  <a:tcPr/>
                </a:tc>
                <a:extLst>
                  <a:ext uri="{0D108BD9-81ED-4DB2-BD59-A6C34878D82A}">
                    <a16:rowId xmlns:a16="http://schemas.microsoft.com/office/drawing/2014/main" val="683203128"/>
                  </a:ext>
                </a:extLst>
              </a:tr>
            </a:tbl>
          </a:graphicData>
        </a:graphic>
      </p:graphicFrame>
    </p:spTree>
    <p:extLst>
      <p:ext uri="{BB962C8B-B14F-4D97-AF65-F5344CB8AC3E}">
        <p14:creationId xmlns:p14="http://schemas.microsoft.com/office/powerpoint/2010/main" val="297307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p:txBody>
          <a:bodyPr/>
          <a:lstStyle/>
          <a:p>
            <a:r>
              <a:rPr lang="en-US" dirty="0"/>
              <a:t>No longer the macros of old (%Title%).</a:t>
            </a:r>
          </a:p>
          <a:p>
            <a:r>
              <a:rPr lang="en-US" dirty="0"/>
              <a:t>Now uses Angular JS Variables</a:t>
            </a:r>
          </a:p>
          <a:p>
            <a:pPr lvl="1"/>
            <a:r>
              <a:rPr lang="en-US" dirty="0"/>
              <a:t>{{</a:t>
            </a:r>
            <a:r>
              <a:rPr lang="en-US" dirty="0" err="1"/>
              <a:t>patron.card.barcode</a:t>
            </a:r>
            <a:r>
              <a:rPr lang="en-US" dirty="0"/>
              <a:t>}}</a:t>
            </a:r>
          </a:p>
          <a:p>
            <a:pPr lvl="1"/>
            <a:r>
              <a:rPr lang="en-US" dirty="0"/>
              <a:t>{{</a:t>
            </a:r>
            <a:r>
              <a:rPr lang="en-US" dirty="0" err="1"/>
              <a:t>checkout.title</a:t>
            </a:r>
            <a:r>
              <a:rPr lang="en-US" dirty="0"/>
              <a:t>}}</a:t>
            </a:r>
          </a:p>
          <a:p>
            <a:pPr lvl="1"/>
            <a:endParaRPr lang="en-US" dirty="0"/>
          </a:p>
          <a:p>
            <a:r>
              <a:rPr lang="en-US" dirty="0"/>
              <a:t>Most receipts have the variables that are available to that receipt in the comment section at the beginning of the receipt.  </a:t>
            </a:r>
            <a:r>
              <a:rPr lang="en-US" u="sng" dirty="0"/>
              <a:t>Not all Variables are listed</a:t>
            </a:r>
            <a:r>
              <a:rPr lang="en-US" dirty="0"/>
              <a:t>. </a:t>
            </a:r>
          </a:p>
        </p:txBody>
      </p:sp>
    </p:spTree>
    <p:extLst>
      <p:ext uri="{BB962C8B-B14F-4D97-AF65-F5344CB8AC3E}">
        <p14:creationId xmlns:p14="http://schemas.microsoft.com/office/powerpoint/2010/main" val="37259283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2683</TotalTime>
  <Words>907</Words>
  <Application>Microsoft Office PowerPoint</Application>
  <PresentationFormat>On-screen Show (4:3)</PresentationFormat>
  <Paragraphs>179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Brush Script Std</vt:lpstr>
      <vt:lpstr>Calibri</vt:lpstr>
      <vt:lpstr>CodabarMedium</vt:lpstr>
      <vt:lpstr>Trebuchet MS</vt:lpstr>
      <vt:lpstr>Wingdings 3</vt:lpstr>
      <vt:lpstr>Facet</vt:lpstr>
      <vt:lpstr>Web Client Receipts,  It’s not Magic</vt:lpstr>
      <vt:lpstr>Type of Receipt Templates</vt:lpstr>
      <vt:lpstr>New Receipts for the Web Client.</vt:lpstr>
      <vt:lpstr>WARNING!!!!!</vt:lpstr>
      <vt:lpstr>Basic Information</vt:lpstr>
      <vt:lpstr>Saving – Importing - Exporting</vt:lpstr>
      <vt:lpstr>HATCH</vt:lpstr>
      <vt:lpstr>Basic Text Formatting</vt:lpstr>
      <vt:lpstr>Variables</vt:lpstr>
      <vt:lpstr>Formatting Dates and Times</vt:lpstr>
      <vt:lpstr>Limiting Variables</vt:lpstr>
      <vt:lpstr>Adding a scannable barcode</vt:lpstr>
      <vt:lpstr>Include Statements</vt:lpstr>
      <vt:lpstr>ng-If</vt:lpstr>
      <vt:lpstr>ng-repeat</vt:lpstr>
      <vt:lpstr>orderBy</vt:lpstr>
      <vt:lpstr>ng-init – Calculating a Total</vt:lpstr>
      <vt:lpstr>Autocut Feeder Problem</vt:lpstr>
      <vt:lpstr>PowerPoint Presentation</vt:lpstr>
      <vt:lpstr>Receipt Templates</vt:lpstr>
      <vt:lpstr>Global Templates</vt:lpstr>
      <vt:lpstr>Future Development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Anmed Health Carolina Cardiology</dc:title>
  <dc:creator>update</dc:creator>
  <cp:lastModifiedBy>Lynn Floyd</cp:lastModifiedBy>
  <cp:revision>60</cp:revision>
  <dcterms:created xsi:type="dcterms:W3CDTF">2015-03-15T00:47:19Z</dcterms:created>
  <dcterms:modified xsi:type="dcterms:W3CDTF">2019-04-25T19:21:08Z</dcterms:modified>
</cp:coreProperties>
</file>